
<file path=[Content_Types].xml><?xml version="1.0" encoding="utf-8"?>
<Types xmlns="http://schemas.openxmlformats.org/package/2006/content-types">
  <Default Extension="png" ContentType="image/png"/>
  <Default Extension="rels" ContentType="application/vnd.openxmlformats-package.relationships+xml"/>
  <Default Extension="fntdata" ContentType="application/x-fontdata"/>
  <Default Extension="xml" ContentType="application/xml"/>
  <Default Extension="jpg" ContentType="image/jpeg"/>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ustom.xml" ContentType="application/vnd.openxmlformats-officedocument.custom-properties+xml"/>
  <Override PartName="/docProps/core.xml" ContentType="application/vnd.openxmlformats-package.core-properties+xml"/>
  <Override PartName="/ppt/presentation.xml" ContentType="application/vnd.openxmlformats-officedocument.presentationml.presentation.main+xml"/>
  <Override PartName="/ppt/metadata" ContentType="application/binary"/>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Lst>
  <p:sldSz cy="6858000" cx="9144000"/>
  <p:notesSz cx="6858000" cy="9144000"/>
  <p:embeddedFontLst>
    <p:embeddedFont>
      <p:font typeface="Arimo"/>
      <p:regular r:id="rId33"/>
      <p:bold r:id="rId34"/>
      <p:italic r:id="rId35"/>
      <p:boldItalic r:id="rId36"/>
    </p:embeddedFont>
    <p:embeddedFont>
      <p:font typeface="Arial Narrow"/>
      <p:regular r:id="rId37"/>
      <p:bold r:id="rId38"/>
      <p:italic r:id="rId39"/>
      <p:boldItalic r:id="rId4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2D200454-40CA-4A62-9FC3-DE9A4176ACB9}">
      <p15:notesGuideLst>
        <p15:guide id="1" orient="horz" pos="2880">
          <p15:clr>
            <a:srgbClr val="A4A3A4"/>
          </p15:clr>
        </p15:guide>
        <p15:guide id="2" pos="2160">
          <p15:clr>
            <a:srgbClr val="A4A3A4"/>
          </p15:clr>
        </p15:guide>
      </p15:notesGuideLst>
    </p:ext>
    <p:ext uri="GoogleSlidesCustomDataVersion2">
      <go:slidesCustomData xmlns:go="http://customooxmlschemas.google.com/" r:id="rId41" roundtripDataSignature="AMtx7mg5Rr3jToq8jWwMoPYiC/JjJbU6R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D3E0B01-E981-467B-9AB0-3C9076D978B5}">
  <a:tblStyle styleId="{AD3E0B01-E981-467B-9AB0-3C9076D978B5}"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FF3E9"/>
          </a:solidFill>
        </a:fill>
      </a:tcStyle>
    </a:wholeTbl>
    <a:band1H>
      <a:tcTxStyle/>
      <a:tcStyle>
        <a:fill>
          <a:solidFill>
            <a:srgbClr val="DEE7D0"/>
          </a:solidFill>
        </a:fill>
      </a:tcStyle>
    </a:band1H>
    <a:band2H>
      <a:tcTxStyle/>
    </a:band2H>
    <a:band1V>
      <a:tcTxStyle/>
      <a:tcStyle>
        <a:fill>
          <a:solidFill>
            <a:srgbClr val="DEE7D0"/>
          </a:solidFill>
        </a:fill>
      </a:tcStyle>
    </a:band1V>
    <a:band2V>
      <a:tcTxStyle/>
    </a:band2V>
    <a:lastCol>
      <a:tcTxStyle b="on" i="off">
        <a:font>
          <a:latin typeface="Calibri"/>
          <a:ea typeface="Calibri"/>
          <a:cs typeface="Calibri"/>
        </a:font>
        <a:schemeClr val="lt1"/>
      </a:tcTxStyle>
      <a:tcStyle>
        <a:fill>
          <a:solidFill>
            <a:schemeClr val="accent3"/>
          </a:solidFill>
        </a:fill>
      </a:tcStyle>
    </a:lastCol>
    <a:firstCol>
      <a:tcTxStyle b="on" i="off">
        <a:font>
          <a:latin typeface="Calibri"/>
          <a:ea typeface="Calibri"/>
          <a:cs typeface="Calibri"/>
        </a:font>
        <a:schemeClr val="lt1"/>
      </a:tcTxStyle>
      <a:tcStyle>
        <a:fill>
          <a:solidFill>
            <a:schemeClr val="accent3"/>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3"/>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3"/>
          </a:solidFill>
        </a:fill>
      </a:tcStyle>
    </a:firstRow>
    <a:neCell>
      <a:tcTxStyle/>
    </a:neCell>
    <a:nwCell>
      <a:tcTxStyle/>
    </a:nwCell>
  </a:tblStyle>
  <a:tblStyle styleId="{663A811D-89B0-4C18-95EA-EDEE29732BC1}" styleName="Table_1">
    <a:wholeTbl>
      <a:tcTxStyle b="off" i="off">
        <a:font>
          <a:latin typeface="Calibri"/>
          <a:ea typeface="Calibri"/>
          <a:cs typeface="Calibri"/>
        </a:font>
        <a:schemeClr val="dk1"/>
      </a:tcTxStyle>
      <a:tcStyle>
        <a:tcBdr>
          <a:left>
            <a:ln cap="flat" cmpd="sng" w="12700">
              <a:solidFill>
                <a:schemeClr val="accent3"/>
              </a:solidFill>
              <a:prstDash val="solid"/>
              <a:round/>
              <a:headEnd len="sm" w="sm" type="none"/>
              <a:tailEnd len="sm" w="sm" type="none"/>
            </a:ln>
          </a:left>
          <a:right>
            <a:ln cap="flat" cmpd="sng" w="12700">
              <a:solidFill>
                <a:schemeClr val="accent3"/>
              </a:solidFill>
              <a:prstDash val="solid"/>
              <a:round/>
              <a:headEnd len="sm" w="sm" type="none"/>
              <a:tailEnd len="sm" w="sm" type="none"/>
            </a:ln>
          </a:right>
          <a:top>
            <a:ln cap="flat" cmpd="sng" w="12700">
              <a:solidFill>
                <a:schemeClr val="accent3"/>
              </a:solidFill>
              <a:prstDash val="solid"/>
              <a:round/>
              <a:headEnd len="sm" w="sm" type="none"/>
              <a:tailEnd len="sm" w="sm" type="none"/>
            </a:ln>
          </a:top>
          <a:bottom>
            <a:ln cap="flat" cmpd="sng" w="12700">
              <a:solidFill>
                <a:schemeClr val="accent3"/>
              </a:solidFill>
              <a:prstDash val="solid"/>
              <a:round/>
              <a:headEnd len="sm" w="sm" type="none"/>
              <a:tailEnd len="sm" w="sm" type="none"/>
            </a:ln>
          </a:bottom>
          <a:insideH>
            <a:ln cap="flat" cmpd="sng" w="12700">
              <a:solidFill>
                <a:schemeClr val="accent3"/>
              </a:solidFill>
              <a:prstDash val="solid"/>
              <a:round/>
              <a:headEnd len="sm" w="sm" type="none"/>
              <a:tailEnd len="sm" w="sm" type="none"/>
            </a:ln>
          </a:insideH>
          <a:insideV>
            <a:ln cap="flat" cmpd="sng" w="9525">
              <a:solidFill>
                <a:srgbClr val="000000">
                  <a:alpha val="0"/>
                </a:srgbClr>
              </a:solidFill>
              <a:prstDash val="solid"/>
              <a:round/>
              <a:headEnd len="sm" w="sm" type="none"/>
              <a:tailEnd len="sm" w="sm" type="none"/>
            </a:ln>
          </a:insideV>
        </a:tcBdr>
        <a:fill>
          <a:solidFill>
            <a:schemeClr val="lt1"/>
          </a:solidFill>
        </a:fill>
      </a:tcStyle>
    </a:wholeTbl>
    <a:band1H>
      <a:tcTxStyle/>
      <a:tcStyle>
        <a:fill>
          <a:solidFill>
            <a:srgbClr val="EFF3E9"/>
          </a:solidFill>
        </a:fill>
      </a:tcStyle>
    </a:band1H>
    <a:band2H>
      <a:tcTxStyle/>
    </a:band2H>
    <a:band1V>
      <a:tcTxStyle/>
      <a:tcStyle>
        <a:fill>
          <a:solidFill>
            <a:srgbClr val="EFF3E9"/>
          </a:solidFill>
        </a:fill>
      </a:tcStyle>
    </a:band1V>
    <a:band2V>
      <a:tcTxStyle/>
    </a:band2V>
    <a:lastCol>
      <a:tcTxStyle b="on" i="off"/>
    </a:lastCol>
    <a:firstCol>
      <a:tcTxStyle b="on" i="off"/>
    </a:firstCol>
    <a:lastRow>
      <a:tcTxStyle b="on" i="off"/>
      <a:tcStyle>
        <a:tcBdr>
          <a:top>
            <a:ln cap="flat" cmpd="sng" w="50800">
              <a:solidFill>
                <a:schemeClr val="accent3"/>
              </a:solidFill>
              <a:prstDash val="solid"/>
              <a:round/>
              <a:headEnd len="sm" w="sm" type="none"/>
              <a:tailEnd len="sm" w="sm" type="none"/>
            </a:ln>
          </a:top>
        </a:tcBdr>
        <a:fill>
          <a:solidFill>
            <a:schemeClr val="lt1"/>
          </a:solidFill>
        </a:fill>
      </a:tcStyle>
    </a:lastRow>
    <a:seCell>
      <a:tcTxStyle/>
    </a:seCell>
    <a:swCell>
      <a:tcTxStyle/>
    </a:swCell>
    <a:firstRow>
      <a:tcTxStyle b="on" i="off">
        <a:font>
          <a:latin typeface="Calibri"/>
          <a:ea typeface="Calibri"/>
          <a:cs typeface="Calibri"/>
        </a:font>
        <a:schemeClr val="lt1"/>
      </a:tcTxStyle>
      <a:tcStyle>
        <a:fill>
          <a:solidFill>
            <a:schemeClr val="accent3"/>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notesViewPr>
    <p:cSldViewPr snapToGrid="0">
      <p:cViewPr varScale="1">
        <p:scale>
          <a:sx n="100" d="100"/>
          <a:sy n="100" d="100"/>
        </p:scale>
        <p:origin x="0" y="0"/>
      </p:cViewPr>
      <p:guideLst>
        <p:guide pos="2880" orient="horz"/>
        <p:guide pos="2160"/>
      </p:guideLst>
    </p:cSldViewPr>
  </p:notesViewPr>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13" Type="http://schemas.openxmlformats.org/officeDocument/2006/relationships/slide" Target="slides/slide7.xml"/><Relationship Id="rId39" Type="http://schemas.openxmlformats.org/officeDocument/2006/relationships/font" Target="fonts/ArialNarrow-italic.fntdata"/><Relationship Id="rId18" Type="http://schemas.openxmlformats.org/officeDocument/2006/relationships/slide" Target="slides/slide12.xml"/><Relationship Id="rId21" Type="http://schemas.openxmlformats.org/officeDocument/2006/relationships/slide" Target="slides/slide15.xml"/><Relationship Id="rId34" Type="http://schemas.openxmlformats.org/officeDocument/2006/relationships/font" Target="fonts/Arimo-bold.fntdata"/><Relationship Id="rId42" Type="http://schemas.openxmlformats.org/officeDocument/2006/relationships/customXml" Target="../customXml/item1.xml"/><Relationship Id="rId7" Type="http://schemas.openxmlformats.org/officeDocument/2006/relationships/slide" Target="slides/slide1.xml"/><Relationship Id="rId20" Type="http://schemas.openxmlformats.org/officeDocument/2006/relationships/slide" Target="slides/slide14.xml"/><Relationship Id="rId41" Type="http://customschemas.google.com/relationships/presentationmetadata" Target="metadata"/><Relationship Id="rId2" Type="http://schemas.openxmlformats.org/officeDocument/2006/relationships/viewProps" Target="viewProps.xml"/><Relationship Id="rId29" Type="http://schemas.openxmlformats.org/officeDocument/2006/relationships/slide" Target="slides/slide23.xml"/><Relationship Id="rId16" Type="http://schemas.openxmlformats.org/officeDocument/2006/relationships/slide" Target="slides/slide10.xml"/><Relationship Id="rId40" Type="http://schemas.openxmlformats.org/officeDocument/2006/relationships/font" Target="fonts/ArialNarrow-boldItalic.fntdata"/><Relationship Id="rId24" Type="http://schemas.openxmlformats.org/officeDocument/2006/relationships/slide" Target="slides/slide18.xml"/><Relationship Id="rId1" Type="http://schemas.openxmlformats.org/officeDocument/2006/relationships/theme" Target="theme/theme2.xml"/><Relationship Id="rId6" Type="http://schemas.openxmlformats.org/officeDocument/2006/relationships/notesMaster" Target="notesMasters/notesMaster1.xml"/><Relationship Id="rId11" Type="http://schemas.openxmlformats.org/officeDocument/2006/relationships/slide" Target="slides/slide5.xml"/><Relationship Id="rId32" Type="http://schemas.openxmlformats.org/officeDocument/2006/relationships/slide" Target="slides/slide26.xml"/><Relationship Id="rId37" Type="http://schemas.openxmlformats.org/officeDocument/2006/relationships/font" Target="fonts/ArialNarrow-regular.fntdata"/><Relationship Id="rId23" Type="http://schemas.openxmlformats.org/officeDocument/2006/relationships/slide" Target="slides/slide17.xml"/><Relationship Id="rId28" Type="http://schemas.openxmlformats.org/officeDocument/2006/relationships/slide" Target="slides/slide22.xml"/><Relationship Id="rId5" Type="http://schemas.openxmlformats.org/officeDocument/2006/relationships/slideMaster" Target="slideMasters/slideMaster1.xml"/><Relationship Id="rId15" Type="http://schemas.openxmlformats.org/officeDocument/2006/relationships/slide" Target="slides/slide9.xml"/><Relationship Id="rId36" Type="http://schemas.openxmlformats.org/officeDocument/2006/relationships/font" Target="fonts/Arimo-boldItalic.fntdata"/><Relationship Id="rId31" Type="http://schemas.openxmlformats.org/officeDocument/2006/relationships/slide" Target="slides/slide25.xml"/><Relationship Id="rId10" Type="http://schemas.openxmlformats.org/officeDocument/2006/relationships/slide" Target="slides/slide4.xml"/><Relationship Id="rId19" Type="http://schemas.openxmlformats.org/officeDocument/2006/relationships/slide" Target="slides/slide13.xml"/><Relationship Id="rId44" Type="http://schemas.openxmlformats.org/officeDocument/2006/relationships/customXml" Target="../customXml/item3.xml"/><Relationship Id="rId22" Type="http://schemas.openxmlformats.org/officeDocument/2006/relationships/slide" Target="slides/slide16.xml"/><Relationship Id="rId4" Type="http://schemas.openxmlformats.org/officeDocument/2006/relationships/tableStyles" Target="tableStyles.xml"/><Relationship Id="rId9" Type="http://schemas.openxmlformats.org/officeDocument/2006/relationships/slide" Target="slides/slide3.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font" Target="fonts/Arimo-italic.fntdata"/><Relationship Id="rId14" Type="http://schemas.openxmlformats.org/officeDocument/2006/relationships/slide" Target="slides/slide8.xml"/><Relationship Id="rId43" Type="http://schemas.openxmlformats.org/officeDocument/2006/relationships/customXml" Target="../customXml/item2.xml"/><Relationship Id="rId8" Type="http://schemas.openxmlformats.org/officeDocument/2006/relationships/slide" Target="slides/slide2.xml"/><Relationship Id="rId3" Type="http://schemas.openxmlformats.org/officeDocument/2006/relationships/presProps" Target="presProps.xml"/><Relationship Id="rId25" Type="http://schemas.openxmlformats.org/officeDocument/2006/relationships/slide" Target="slides/slide19.xml"/><Relationship Id="rId33" Type="http://schemas.openxmlformats.org/officeDocument/2006/relationships/font" Target="fonts/Arimo-regular.fntdata"/><Relationship Id="rId12" Type="http://schemas.openxmlformats.org/officeDocument/2006/relationships/slide" Target="slides/slide6.xml"/><Relationship Id="rId17" Type="http://schemas.openxmlformats.org/officeDocument/2006/relationships/slide" Target="slides/slide11.xml"/><Relationship Id="rId38" Type="http://schemas.openxmlformats.org/officeDocument/2006/relationships/font" Target="fonts/ArialNarrow-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7" name="Google Shape;77;p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8" name="Google Shape;78;p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1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8" name="Google Shape;218;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1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0" name="Google Shape;230;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p1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9" name="Google Shape;239;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p1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8" name="Google Shape;258;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p1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3" name="Google Shape;273;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p1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3" name="Google Shape;283;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1" name="Shape 291"/>
        <p:cNvGrpSpPr/>
        <p:nvPr/>
      </p:nvGrpSpPr>
      <p:grpSpPr>
        <a:xfrm>
          <a:off x="0" y="0"/>
          <a:ext cx="0" cy="0"/>
          <a:chOff x="0" y="0"/>
          <a:chExt cx="0" cy="0"/>
        </a:xfrm>
      </p:grpSpPr>
      <p:sp>
        <p:nvSpPr>
          <p:cNvPr id="292" name="Google Shape;292;p1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3" name="Google Shape;293;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p1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2" name="Google Shape;302;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2" name="Shape 332"/>
        <p:cNvGrpSpPr/>
        <p:nvPr/>
      </p:nvGrpSpPr>
      <p:grpSpPr>
        <a:xfrm>
          <a:off x="0" y="0"/>
          <a:ext cx="0" cy="0"/>
          <a:chOff x="0" y="0"/>
          <a:chExt cx="0" cy="0"/>
        </a:xfrm>
      </p:grpSpPr>
      <p:sp>
        <p:nvSpPr>
          <p:cNvPr id="333" name="Google Shape;333;p1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4" name="Google Shape;334;p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p1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3" name="Google Shape;343;p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p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3" name="Google Shape;83;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p2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0" name="Google Shape;350;p2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8" name="Shape 358"/>
        <p:cNvGrpSpPr/>
        <p:nvPr/>
      </p:nvGrpSpPr>
      <p:grpSpPr>
        <a:xfrm>
          <a:off x="0" y="0"/>
          <a:ext cx="0" cy="0"/>
          <a:chOff x="0" y="0"/>
          <a:chExt cx="0" cy="0"/>
        </a:xfrm>
      </p:grpSpPr>
      <p:sp>
        <p:nvSpPr>
          <p:cNvPr id="359" name="Google Shape;359;p2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0" name="Google Shape;360;p2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9" name="Shape 369"/>
        <p:cNvGrpSpPr/>
        <p:nvPr/>
      </p:nvGrpSpPr>
      <p:grpSpPr>
        <a:xfrm>
          <a:off x="0" y="0"/>
          <a:ext cx="0" cy="0"/>
          <a:chOff x="0" y="0"/>
          <a:chExt cx="0" cy="0"/>
        </a:xfrm>
      </p:grpSpPr>
      <p:sp>
        <p:nvSpPr>
          <p:cNvPr id="370" name="Google Shape;370;p2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71" name="Google Shape;371;p2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4" name="Shape 384"/>
        <p:cNvGrpSpPr/>
        <p:nvPr/>
      </p:nvGrpSpPr>
      <p:grpSpPr>
        <a:xfrm>
          <a:off x="0" y="0"/>
          <a:ext cx="0" cy="0"/>
          <a:chOff x="0" y="0"/>
          <a:chExt cx="0" cy="0"/>
        </a:xfrm>
      </p:grpSpPr>
      <p:sp>
        <p:nvSpPr>
          <p:cNvPr id="385" name="Google Shape;385;p2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6" name="Google Shape;386;p2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3" name="Shape 403"/>
        <p:cNvGrpSpPr/>
        <p:nvPr/>
      </p:nvGrpSpPr>
      <p:grpSpPr>
        <a:xfrm>
          <a:off x="0" y="0"/>
          <a:ext cx="0" cy="0"/>
          <a:chOff x="0" y="0"/>
          <a:chExt cx="0" cy="0"/>
        </a:xfrm>
      </p:grpSpPr>
      <p:sp>
        <p:nvSpPr>
          <p:cNvPr id="404" name="Google Shape;404;p2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05" name="Google Shape;405;p2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0" name="Shape 410"/>
        <p:cNvGrpSpPr/>
        <p:nvPr/>
      </p:nvGrpSpPr>
      <p:grpSpPr>
        <a:xfrm>
          <a:off x="0" y="0"/>
          <a:ext cx="0" cy="0"/>
          <a:chOff x="0" y="0"/>
          <a:chExt cx="0" cy="0"/>
        </a:xfrm>
      </p:grpSpPr>
      <p:sp>
        <p:nvSpPr>
          <p:cNvPr id="411" name="Google Shape;411;p2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2" name="Google Shape;412;p2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1" name="Shape 421"/>
        <p:cNvGrpSpPr/>
        <p:nvPr/>
      </p:nvGrpSpPr>
      <p:grpSpPr>
        <a:xfrm>
          <a:off x="0" y="0"/>
          <a:ext cx="0" cy="0"/>
          <a:chOff x="0" y="0"/>
          <a:chExt cx="0" cy="0"/>
        </a:xfrm>
      </p:grpSpPr>
      <p:sp>
        <p:nvSpPr>
          <p:cNvPr id="422" name="Google Shape;422;p2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23" name="Google Shape;423;p2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6" name="Google Shape;106;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7" name="Google Shape;137;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1" name="Google Shape;161;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3" name="Google Shape;173;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p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4" name="Google Shape;184;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p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5" name="Google Shape;195;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7" name="Google Shape;207;p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8" name="Google Shape;208;p9: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jpg"/><Relationship Id="rId3" Type="http://schemas.openxmlformats.org/officeDocument/2006/relationships/image" Target="../media/image11.png"/><Relationship Id="rId4" Type="http://schemas.openxmlformats.org/officeDocument/2006/relationships/image" Target="../media/image7.png"/><Relationship Id="rId11" Type="http://schemas.openxmlformats.org/officeDocument/2006/relationships/image" Target="../media/image6.png"/><Relationship Id="rId10" Type="http://schemas.openxmlformats.org/officeDocument/2006/relationships/image" Target="../media/image2.png"/><Relationship Id="rId9" Type="http://schemas.openxmlformats.org/officeDocument/2006/relationships/image" Target="../media/image1.png"/><Relationship Id="rId5" Type="http://schemas.openxmlformats.org/officeDocument/2006/relationships/image" Target="../media/image9.png"/><Relationship Id="rId6" Type="http://schemas.openxmlformats.org/officeDocument/2006/relationships/image" Target="../media/image3.png"/><Relationship Id="rId7" Type="http://schemas.openxmlformats.org/officeDocument/2006/relationships/image" Target="../media/image4.png"/><Relationship Id="rId8" Type="http://schemas.openxmlformats.org/officeDocument/2006/relationships/image" Target="../media/image10.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folie" showMasterSp="0">
  <p:cSld name="Titelfolie">
    <p:spTree>
      <p:nvGrpSpPr>
        <p:cNvPr id="16" name="Shape 16"/>
        <p:cNvGrpSpPr/>
        <p:nvPr/>
      </p:nvGrpSpPr>
      <p:grpSpPr>
        <a:xfrm>
          <a:off x="0" y="0"/>
          <a:ext cx="0" cy="0"/>
          <a:chOff x="0" y="0"/>
          <a:chExt cx="0" cy="0"/>
        </a:xfrm>
      </p:grpSpPr>
      <p:sp>
        <p:nvSpPr>
          <p:cNvPr id="17" name="Google Shape;17;p28"/>
          <p:cNvSpPr/>
          <p:nvPr/>
        </p:nvSpPr>
        <p:spPr>
          <a:xfrm>
            <a:off x="611560" y="6283225"/>
            <a:ext cx="4754767" cy="26161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chemeClr val="dk1"/>
              </a:buClr>
              <a:buSzPts val="1100"/>
              <a:buFont typeface="Arial"/>
              <a:buNone/>
            </a:pPr>
            <a:r>
              <a:rPr b="0" i="0" lang="en-US" sz="1100" u="none" cap="none" strike="noStrike">
                <a:solidFill>
                  <a:schemeClr val="dk1"/>
                </a:solidFill>
                <a:latin typeface="Arial"/>
                <a:ea typeface="Arial"/>
                <a:cs typeface="Arial"/>
                <a:sym typeface="Arial"/>
              </a:rPr>
              <a:t>WP5 - ACTIVITY 5.1: SUSTAINABLE MED CITIES TRAINING SYSTEM </a:t>
            </a:r>
            <a:endParaRPr b="0" i="0" sz="1100" u="none" cap="none" strike="noStrike">
              <a:solidFill>
                <a:schemeClr val="dk1"/>
              </a:solidFill>
              <a:latin typeface="Arial"/>
              <a:ea typeface="Arial"/>
              <a:cs typeface="Arial"/>
              <a:sym typeface="Arial"/>
            </a:endParaRPr>
          </a:p>
        </p:txBody>
      </p:sp>
      <p:sp>
        <p:nvSpPr>
          <p:cNvPr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 id="18" name="Google Shape;18;p28"/>
          <p:cNvSpPr/>
          <p:nvPr/>
        </p:nvSpPr>
        <p:spPr>
          <a:xfrm>
            <a:off x="123825" y="-136525"/>
            <a:ext cx="304800" cy="30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19" name="Google Shape;19;p28"/>
          <p:cNvPicPr preferRelativeResize="0"/>
          <p:nvPr/>
        </p:nvPicPr>
        <p:blipFill rotWithShape="1">
          <a:blip r:embed="rId2">
            <a:alphaModFix/>
          </a:blip>
          <a:srcRect b="0" l="0" r="0" t="0"/>
          <a:stretch/>
        </p:blipFill>
        <p:spPr>
          <a:xfrm>
            <a:off x="1733435" y="518552"/>
            <a:ext cx="4833620" cy="1772066"/>
          </a:xfrm>
          <a:prstGeom prst="rect">
            <a:avLst/>
          </a:prstGeom>
          <a:noFill/>
          <a:ln>
            <a:noFill/>
          </a:ln>
        </p:spPr>
      </p:pic>
      <p:pic>
        <p:nvPicPr>
          <p:cNvPr id="20" name="Google Shape;20;p28"/>
          <p:cNvPicPr preferRelativeResize="0"/>
          <p:nvPr/>
        </p:nvPicPr>
        <p:blipFill rotWithShape="1">
          <a:blip r:embed="rId3">
            <a:alphaModFix/>
          </a:blip>
          <a:srcRect b="15286" l="33333" r="31362" t="18181"/>
          <a:stretch/>
        </p:blipFill>
        <p:spPr>
          <a:xfrm rot="2002525">
            <a:off x="4970140" y="2488839"/>
            <a:ext cx="3379798" cy="3582878"/>
          </a:xfrm>
          <a:prstGeom prst="rect">
            <a:avLst/>
          </a:prstGeom>
          <a:noFill/>
          <a:ln>
            <a:noFill/>
          </a:ln>
        </p:spPr>
      </p:pic>
      <p:sp>
        <p:nvSpPr>
          <p:cNvPr id="21" name="Google Shape;21;p28"/>
          <p:cNvSpPr/>
          <p:nvPr/>
        </p:nvSpPr>
        <p:spPr>
          <a:xfrm>
            <a:off x="0" y="6576291"/>
            <a:ext cx="9144000" cy="281709"/>
          </a:xfrm>
          <a:prstGeom prst="rect">
            <a:avLst/>
          </a:prstGeom>
          <a:solidFill>
            <a:srgbClr val="76923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100"/>
              <a:buFont typeface="Arial Narrow"/>
              <a:buNone/>
            </a:pPr>
            <a:r>
              <a:rPr b="0" i="0" lang="en-US" sz="1100" u="none" cap="none" strike="noStrike">
                <a:solidFill>
                  <a:schemeClr val="lt1"/>
                </a:solidFill>
                <a:latin typeface="Arial Narrow"/>
                <a:ea typeface="Arial Narrow"/>
                <a:cs typeface="Arial Narrow"/>
                <a:sym typeface="Arial Narrow"/>
              </a:rPr>
              <a:t>SUSTAINABLE MED CITIES TRAINING SYSTEM</a:t>
            </a:r>
            <a:endParaRPr b="0" i="0" sz="1100" u="none" cap="none" strike="noStrike">
              <a:solidFill>
                <a:schemeClr val="lt1"/>
              </a:solidFill>
              <a:latin typeface="Arial Narrow"/>
              <a:ea typeface="Arial Narrow"/>
              <a:cs typeface="Arial Narrow"/>
              <a:sym typeface="Arial Narrow"/>
            </a:endParaRPr>
          </a:p>
        </p:txBody>
      </p:sp>
      <p:pic>
        <p:nvPicPr>
          <p:cNvPr id="22" name="Google Shape;22;p28"/>
          <p:cNvPicPr preferRelativeResize="0"/>
          <p:nvPr/>
        </p:nvPicPr>
        <p:blipFill rotWithShape="1">
          <a:blip r:embed="rId4">
            <a:alphaModFix/>
          </a:blip>
          <a:srcRect b="0" l="0" r="0" t="0"/>
          <a:stretch/>
        </p:blipFill>
        <p:spPr>
          <a:xfrm>
            <a:off x="8210937" y="2218931"/>
            <a:ext cx="771322" cy="284171"/>
          </a:xfrm>
          <a:prstGeom prst="rect">
            <a:avLst/>
          </a:prstGeom>
          <a:noFill/>
          <a:ln>
            <a:noFill/>
          </a:ln>
        </p:spPr>
      </p:pic>
      <p:pic>
        <p:nvPicPr>
          <p:cNvPr id="23" name="Google Shape;23;p28"/>
          <p:cNvPicPr preferRelativeResize="0"/>
          <p:nvPr/>
        </p:nvPicPr>
        <p:blipFill rotWithShape="1">
          <a:blip r:embed="rId5">
            <a:alphaModFix/>
          </a:blip>
          <a:srcRect b="0" l="0" r="0" t="0"/>
          <a:stretch/>
        </p:blipFill>
        <p:spPr>
          <a:xfrm>
            <a:off x="8623662" y="2774600"/>
            <a:ext cx="358597" cy="412725"/>
          </a:xfrm>
          <a:prstGeom prst="rect">
            <a:avLst/>
          </a:prstGeom>
          <a:noFill/>
          <a:ln>
            <a:noFill/>
          </a:ln>
        </p:spPr>
      </p:pic>
      <p:pic>
        <p:nvPicPr>
          <p:cNvPr id="24" name="Google Shape;24;p28"/>
          <p:cNvPicPr preferRelativeResize="0"/>
          <p:nvPr/>
        </p:nvPicPr>
        <p:blipFill rotWithShape="1">
          <a:blip r:embed="rId6">
            <a:alphaModFix/>
          </a:blip>
          <a:srcRect b="0" l="0" r="0" t="0"/>
          <a:stretch/>
        </p:blipFill>
        <p:spPr>
          <a:xfrm>
            <a:off x="8596598" y="3453359"/>
            <a:ext cx="385661" cy="392427"/>
          </a:xfrm>
          <a:prstGeom prst="rect">
            <a:avLst/>
          </a:prstGeom>
          <a:noFill/>
          <a:ln>
            <a:noFill/>
          </a:ln>
        </p:spPr>
      </p:pic>
      <p:pic>
        <p:nvPicPr>
          <p:cNvPr id="25" name="Google Shape;25;p28"/>
          <p:cNvPicPr preferRelativeResize="0"/>
          <p:nvPr/>
        </p:nvPicPr>
        <p:blipFill rotWithShape="1">
          <a:blip r:embed="rId7">
            <a:alphaModFix/>
          </a:blip>
          <a:srcRect b="0" l="0" r="0" t="0"/>
          <a:stretch/>
        </p:blipFill>
        <p:spPr>
          <a:xfrm>
            <a:off x="8549236" y="4111820"/>
            <a:ext cx="433023" cy="419491"/>
          </a:xfrm>
          <a:prstGeom prst="rect">
            <a:avLst/>
          </a:prstGeom>
          <a:noFill/>
          <a:ln>
            <a:noFill/>
          </a:ln>
        </p:spPr>
      </p:pic>
      <p:pic>
        <p:nvPicPr>
          <p:cNvPr id="26" name="Google Shape;26;p28"/>
          <p:cNvPicPr preferRelativeResize="0"/>
          <p:nvPr/>
        </p:nvPicPr>
        <p:blipFill rotWithShape="1">
          <a:blip r:embed="rId8">
            <a:alphaModFix/>
          </a:blip>
          <a:srcRect b="0" l="0" r="0" t="0"/>
          <a:stretch/>
        </p:blipFill>
        <p:spPr>
          <a:xfrm>
            <a:off x="8515406" y="4797345"/>
            <a:ext cx="466853" cy="365363"/>
          </a:xfrm>
          <a:prstGeom prst="rect">
            <a:avLst/>
          </a:prstGeom>
          <a:noFill/>
          <a:ln>
            <a:noFill/>
          </a:ln>
        </p:spPr>
      </p:pic>
      <p:pic>
        <p:nvPicPr>
          <p:cNvPr id="27" name="Google Shape;27;p28"/>
          <p:cNvPicPr preferRelativeResize="0"/>
          <p:nvPr/>
        </p:nvPicPr>
        <p:blipFill rotWithShape="1">
          <a:blip r:embed="rId9">
            <a:alphaModFix/>
          </a:blip>
          <a:srcRect b="0" l="0" r="0" t="0"/>
          <a:stretch/>
        </p:blipFill>
        <p:spPr>
          <a:xfrm>
            <a:off x="8007957" y="1702556"/>
            <a:ext cx="974302" cy="250341"/>
          </a:xfrm>
          <a:prstGeom prst="rect">
            <a:avLst/>
          </a:prstGeom>
          <a:noFill/>
          <a:ln>
            <a:noFill/>
          </a:ln>
        </p:spPr>
      </p:pic>
      <p:pic>
        <p:nvPicPr>
          <p:cNvPr id="28" name="Google Shape;28;p28"/>
          <p:cNvPicPr preferRelativeResize="0"/>
          <p:nvPr/>
        </p:nvPicPr>
        <p:blipFill rotWithShape="1">
          <a:blip r:embed="rId10">
            <a:alphaModFix/>
          </a:blip>
          <a:srcRect b="0" l="0" r="0" t="0"/>
          <a:stretch/>
        </p:blipFill>
        <p:spPr>
          <a:xfrm flipH="1" rot="10800000">
            <a:off x="8006659" y="5395766"/>
            <a:ext cx="975600" cy="234816"/>
          </a:xfrm>
          <a:prstGeom prst="rect">
            <a:avLst/>
          </a:prstGeom>
          <a:noFill/>
          <a:ln>
            <a:noFill/>
          </a:ln>
        </p:spPr>
      </p:pic>
      <p:pic>
        <p:nvPicPr>
          <p:cNvPr id="29" name="Google Shape;29;p28"/>
          <p:cNvPicPr preferRelativeResize="0"/>
          <p:nvPr/>
        </p:nvPicPr>
        <p:blipFill rotWithShape="1">
          <a:blip r:embed="rId11">
            <a:alphaModFix/>
          </a:blip>
          <a:srcRect b="0" l="0" r="0" t="0"/>
          <a:stretch/>
        </p:blipFill>
        <p:spPr>
          <a:xfrm>
            <a:off x="8006659" y="5914467"/>
            <a:ext cx="975600" cy="230433"/>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5_Titel und Inhalt">
  <p:cSld name="55_Titel und Inhalt">
    <p:spTree>
      <p:nvGrpSpPr>
        <p:cNvPr id="54" name="Shape 54"/>
        <p:cNvGrpSpPr/>
        <p:nvPr/>
      </p:nvGrpSpPr>
      <p:grpSpPr>
        <a:xfrm>
          <a:off x="0" y="0"/>
          <a:ext cx="0" cy="0"/>
          <a:chOff x="0" y="0"/>
          <a:chExt cx="0" cy="0"/>
        </a:xfrm>
      </p:grpSpPr>
      <p:sp>
        <p:nvSpPr>
          <p:cNvPr id="55" name="Google Shape;55;p37"/>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400"/>
              <a:buFont typeface="Calibri"/>
              <a:buNone/>
              <a:defRPr b="1" i="0" sz="2400" u="none" cap="none" strike="noStrike">
                <a:solidFill>
                  <a:srgbClr val="7F7F7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37"/>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6_Titel und Inhalt">
  <p:cSld name="56_Titel und Inhalt">
    <p:spTree>
      <p:nvGrpSpPr>
        <p:cNvPr id="57" name="Shape 57"/>
        <p:cNvGrpSpPr/>
        <p:nvPr/>
      </p:nvGrpSpPr>
      <p:grpSpPr>
        <a:xfrm>
          <a:off x="0" y="0"/>
          <a:ext cx="0" cy="0"/>
          <a:chOff x="0" y="0"/>
          <a:chExt cx="0" cy="0"/>
        </a:xfrm>
      </p:grpSpPr>
      <p:sp>
        <p:nvSpPr>
          <p:cNvPr id="58" name="Google Shape;58;p38"/>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400"/>
              <a:buFont typeface="Calibri"/>
              <a:buNone/>
              <a:defRPr b="1" i="0" sz="2400" u="none" cap="none" strike="noStrike">
                <a:solidFill>
                  <a:srgbClr val="7F7F7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9" name="Google Shape;59;p38"/>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7_Titel und Inhalt">
  <p:cSld name="57_Titel und Inhalt">
    <p:spTree>
      <p:nvGrpSpPr>
        <p:cNvPr id="60" name="Shape 60"/>
        <p:cNvGrpSpPr/>
        <p:nvPr/>
      </p:nvGrpSpPr>
      <p:grpSpPr>
        <a:xfrm>
          <a:off x="0" y="0"/>
          <a:ext cx="0" cy="0"/>
          <a:chOff x="0" y="0"/>
          <a:chExt cx="0" cy="0"/>
        </a:xfrm>
      </p:grpSpPr>
      <p:sp>
        <p:nvSpPr>
          <p:cNvPr id="61" name="Google Shape;61;p39"/>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400"/>
              <a:buFont typeface="Calibri"/>
              <a:buNone/>
              <a:defRPr b="1" i="0" sz="2400" u="none" cap="none" strike="noStrike">
                <a:solidFill>
                  <a:srgbClr val="7F7F7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2" name="Google Shape;62;p39"/>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el und Inhalt">
  <p:cSld name="2_Titel und Inhalt">
    <p:spTree>
      <p:nvGrpSpPr>
        <p:cNvPr id="63" name="Shape 63"/>
        <p:cNvGrpSpPr/>
        <p:nvPr/>
      </p:nvGrpSpPr>
      <p:grpSpPr>
        <a:xfrm>
          <a:off x="0" y="0"/>
          <a:ext cx="0" cy="0"/>
          <a:chOff x="0" y="0"/>
          <a:chExt cx="0" cy="0"/>
        </a:xfrm>
      </p:grpSpPr>
      <p:sp>
        <p:nvSpPr>
          <p:cNvPr id="64" name="Google Shape;64;p40"/>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400"/>
              <a:buFont typeface="Calibri"/>
              <a:buNone/>
              <a:defRPr b="1" i="0" sz="2400" u="none" cap="none" strike="noStrike">
                <a:solidFill>
                  <a:srgbClr val="7F7F7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5" name="Google Shape;65;p40"/>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4_Titel und Inhalt">
  <p:cSld name="24_Titel und Inhalt">
    <p:spTree>
      <p:nvGrpSpPr>
        <p:cNvPr id="66" name="Shape 66"/>
        <p:cNvGrpSpPr/>
        <p:nvPr/>
      </p:nvGrpSpPr>
      <p:grpSpPr>
        <a:xfrm>
          <a:off x="0" y="0"/>
          <a:ext cx="0" cy="0"/>
          <a:chOff x="0" y="0"/>
          <a:chExt cx="0" cy="0"/>
        </a:xfrm>
      </p:grpSpPr>
      <p:sp>
        <p:nvSpPr>
          <p:cNvPr id="67" name="Google Shape;67;p41"/>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400"/>
              <a:buFont typeface="Calibri"/>
              <a:buNone/>
              <a:defRPr b="1" i="0" sz="2400" u="none" cap="none" strike="noStrike">
                <a:solidFill>
                  <a:srgbClr val="7F7F7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8" name="Google Shape;68;p41"/>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Titel und Inhalt">
  <p:cSld name="3_Titel und Inhalt">
    <p:spTree>
      <p:nvGrpSpPr>
        <p:cNvPr id="69" name="Shape 69"/>
        <p:cNvGrpSpPr/>
        <p:nvPr/>
      </p:nvGrpSpPr>
      <p:grpSpPr>
        <a:xfrm>
          <a:off x="0" y="0"/>
          <a:ext cx="0" cy="0"/>
          <a:chOff x="0" y="0"/>
          <a:chExt cx="0" cy="0"/>
        </a:xfrm>
      </p:grpSpPr>
      <p:sp>
        <p:nvSpPr>
          <p:cNvPr id="70" name="Google Shape;70;p42"/>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400"/>
              <a:buFont typeface="Calibri"/>
              <a:buNone/>
              <a:defRPr b="1" i="0" sz="2400" u="none" cap="none" strike="noStrike">
                <a:solidFill>
                  <a:srgbClr val="7F7F7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1" name="Google Shape;71;p42"/>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1_Titel und Inhalt">
  <p:cSld name="31_Titel und Inhalt">
    <p:spTree>
      <p:nvGrpSpPr>
        <p:cNvPr id="72" name="Shape 72"/>
        <p:cNvGrpSpPr/>
        <p:nvPr/>
      </p:nvGrpSpPr>
      <p:grpSpPr>
        <a:xfrm>
          <a:off x="0" y="0"/>
          <a:ext cx="0" cy="0"/>
          <a:chOff x="0" y="0"/>
          <a:chExt cx="0" cy="0"/>
        </a:xfrm>
      </p:grpSpPr>
      <p:sp>
        <p:nvSpPr>
          <p:cNvPr id="73" name="Google Shape;73;p43"/>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400"/>
              <a:buFont typeface="Calibri"/>
              <a:buNone/>
              <a:defRPr b="1" i="0" sz="2400" u="none" cap="none" strike="noStrike">
                <a:solidFill>
                  <a:srgbClr val="7F7F7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43"/>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el und Inhalt">
  <p:cSld name="1_Titel und Inhalt">
    <p:spTree>
      <p:nvGrpSpPr>
        <p:cNvPr id="30" name="Shape 30"/>
        <p:cNvGrpSpPr/>
        <p:nvPr/>
      </p:nvGrpSpPr>
      <p:grpSpPr>
        <a:xfrm>
          <a:off x="0" y="0"/>
          <a:ext cx="0" cy="0"/>
          <a:chOff x="0" y="0"/>
          <a:chExt cx="0" cy="0"/>
        </a:xfrm>
      </p:grpSpPr>
      <p:sp>
        <p:nvSpPr>
          <p:cNvPr id="31" name="Google Shape;31;p29"/>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Clr>
                <a:srgbClr val="7F7F7F"/>
              </a:buClr>
              <a:buSzPts val="2400"/>
              <a:buFont typeface="Calibri"/>
              <a:buNone/>
              <a:defRPr b="1" i="0" sz="2400" u="none" cap="none" strike="noStrike">
                <a:solidFill>
                  <a:srgbClr val="7F7F7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2" name="Google Shape;32;p29"/>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 und Inhalt">
  <p:cSld name="Titel und Inhalt">
    <p:spTree>
      <p:nvGrpSpPr>
        <p:cNvPr id="33" name="Shape 33"/>
        <p:cNvGrpSpPr/>
        <p:nvPr/>
      </p:nvGrpSpPr>
      <p:grpSpPr>
        <a:xfrm>
          <a:off x="0" y="0"/>
          <a:ext cx="0" cy="0"/>
          <a:chOff x="0" y="0"/>
          <a:chExt cx="0" cy="0"/>
        </a:xfrm>
      </p:grpSpPr>
      <p:sp>
        <p:nvSpPr>
          <p:cNvPr id="34" name="Google Shape;34;p30"/>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Clr>
                <a:srgbClr val="7F7F7F"/>
              </a:buClr>
              <a:buSzPts val="2200"/>
              <a:buFont typeface="Calibri"/>
              <a:buNone/>
              <a:defRPr b="1" sz="22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30"/>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7_Titel und Inhalt">
  <p:cSld name="37_Titel und Inhalt">
    <p:spTree>
      <p:nvGrpSpPr>
        <p:cNvPr id="36" name="Shape 36"/>
        <p:cNvGrpSpPr/>
        <p:nvPr/>
      </p:nvGrpSpPr>
      <p:grpSpPr>
        <a:xfrm>
          <a:off x="0" y="0"/>
          <a:ext cx="0" cy="0"/>
          <a:chOff x="0" y="0"/>
          <a:chExt cx="0" cy="0"/>
        </a:xfrm>
      </p:grpSpPr>
      <p:sp>
        <p:nvSpPr>
          <p:cNvPr id="37" name="Google Shape;37;p31"/>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400"/>
              <a:buFont typeface="Calibri"/>
              <a:buNone/>
              <a:defRPr b="1" i="0" sz="2400" u="none" cap="none" strike="noStrike">
                <a:solidFill>
                  <a:srgbClr val="7F7F7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31"/>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5_Titel und Inhalt">
  <p:cSld name="35_Titel und Inhalt">
    <p:spTree>
      <p:nvGrpSpPr>
        <p:cNvPr id="39" name="Shape 39"/>
        <p:cNvGrpSpPr/>
        <p:nvPr/>
      </p:nvGrpSpPr>
      <p:grpSpPr>
        <a:xfrm>
          <a:off x="0" y="0"/>
          <a:ext cx="0" cy="0"/>
          <a:chOff x="0" y="0"/>
          <a:chExt cx="0" cy="0"/>
        </a:xfrm>
      </p:grpSpPr>
      <p:sp>
        <p:nvSpPr>
          <p:cNvPr id="40" name="Google Shape;40;p32"/>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400"/>
              <a:buFont typeface="Calibri"/>
              <a:buNone/>
              <a:defRPr b="1" i="0" sz="2400" u="none" cap="none" strike="noStrike">
                <a:solidFill>
                  <a:srgbClr val="7F7F7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1" name="Google Shape;41;p32"/>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6_Titel und Inhalt">
  <p:cSld name="36_Titel und Inhalt">
    <p:spTree>
      <p:nvGrpSpPr>
        <p:cNvPr id="42" name="Shape 42"/>
        <p:cNvGrpSpPr/>
        <p:nvPr/>
      </p:nvGrpSpPr>
      <p:grpSpPr>
        <a:xfrm>
          <a:off x="0" y="0"/>
          <a:ext cx="0" cy="0"/>
          <a:chOff x="0" y="0"/>
          <a:chExt cx="0" cy="0"/>
        </a:xfrm>
      </p:grpSpPr>
      <p:sp>
        <p:nvSpPr>
          <p:cNvPr id="43" name="Google Shape;43;p33"/>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400"/>
              <a:buFont typeface="Calibri"/>
              <a:buNone/>
              <a:defRPr b="1" i="0" sz="2400" u="none" cap="none" strike="noStrike">
                <a:solidFill>
                  <a:srgbClr val="7F7F7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4" name="Google Shape;44;p33"/>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1_Titel und Inhalt">
  <p:cSld name="41_Titel und Inhalt">
    <p:spTree>
      <p:nvGrpSpPr>
        <p:cNvPr id="45" name="Shape 45"/>
        <p:cNvGrpSpPr/>
        <p:nvPr/>
      </p:nvGrpSpPr>
      <p:grpSpPr>
        <a:xfrm>
          <a:off x="0" y="0"/>
          <a:ext cx="0" cy="0"/>
          <a:chOff x="0" y="0"/>
          <a:chExt cx="0" cy="0"/>
        </a:xfrm>
      </p:grpSpPr>
      <p:sp>
        <p:nvSpPr>
          <p:cNvPr id="46" name="Google Shape;46;p34"/>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400"/>
              <a:buFont typeface="Calibri"/>
              <a:buNone/>
              <a:defRPr b="1" i="0" sz="2400" u="none" cap="none" strike="noStrike">
                <a:solidFill>
                  <a:srgbClr val="7F7F7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 name="Google Shape;47;p34"/>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3_Titel und Inhalt">
  <p:cSld name="43_Titel und Inhalt">
    <p:spTree>
      <p:nvGrpSpPr>
        <p:cNvPr id="48" name="Shape 48"/>
        <p:cNvGrpSpPr/>
        <p:nvPr/>
      </p:nvGrpSpPr>
      <p:grpSpPr>
        <a:xfrm>
          <a:off x="0" y="0"/>
          <a:ext cx="0" cy="0"/>
          <a:chOff x="0" y="0"/>
          <a:chExt cx="0" cy="0"/>
        </a:xfrm>
      </p:grpSpPr>
      <p:sp>
        <p:nvSpPr>
          <p:cNvPr id="49" name="Google Shape;49;p35"/>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400"/>
              <a:buFont typeface="Calibri"/>
              <a:buNone/>
              <a:defRPr b="1" i="0" sz="2400" u="none" cap="none" strike="noStrike">
                <a:solidFill>
                  <a:srgbClr val="7F7F7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0" name="Google Shape;50;p35"/>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0_Titel und Inhalt">
  <p:cSld name="50_Titel und Inhalt">
    <p:spTree>
      <p:nvGrpSpPr>
        <p:cNvPr id="51" name="Shape 51"/>
        <p:cNvGrpSpPr/>
        <p:nvPr/>
      </p:nvGrpSpPr>
      <p:grpSpPr>
        <a:xfrm>
          <a:off x="0" y="0"/>
          <a:ext cx="0" cy="0"/>
          <a:chOff x="0" y="0"/>
          <a:chExt cx="0" cy="0"/>
        </a:xfrm>
      </p:grpSpPr>
      <p:sp>
        <p:nvSpPr>
          <p:cNvPr id="52" name="Google Shape;52;p36"/>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400"/>
              <a:buFont typeface="Calibri"/>
              <a:buNone/>
              <a:defRPr b="1" i="0" sz="2400" u="none" cap="none" strike="noStrike">
                <a:solidFill>
                  <a:srgbClr val="7F7F7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3" name="Google Shape;53;p36"/>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5.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5" Type="http://schemas.openxmlformats.org/officeDocument/2006/relationships/slideLayout" Target="../slideLayouts/slideLayout4.xml"/><Relationship Id="rId6" Type="http://schemas.openxmlformats.org/officeDocument/2006/relationships/slideLayout" Target="../slideLayouts/slideLayout5.xml"/><Relationship Id="rId18" Type="http://schemas.openxmlformats.org/officeDocument/2006/relationships/theme" Target="../theme/theme2.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7"/>
          <p:cNvSpPr txBox="1"/>
          <p:nvPr>
            <p:ph type="title"/>
          </p:nvPr>
        </p:nvSpPr>
        <p:spPr>
          <a:xfrm>
            <a:off x="0" y="0"/>
            <a:ext cx="9143999" cy="718178"/>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Clr>
                <a:srgbClr val="7F7F7F"/>
              </a:buClr>
              <a:buSzPts val="2400"/>
              <a:buFont typeface="Calibri"/>
              <a:buNone/>
              <a:defRPr b="1" i="0" sz="2400" u="none" cap="none" strike="noStrike">
                <a:solidFill>
                  <a:srgbClr val="7F7F7F"/>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cxnSp>
        <p:nvCxnSpPr>
          <p:cNvPr id="11" name="Google Shape;11;p27"/>
          <p:cNvCxnSpPr/>
          <p:nvPr/>
        </p:nvCxnSpPr>
        <p:spPr>
          <a:xfrm>
            <a:off x="0" y="718181"/>
            <a:ext cx="9144000" cy="0"/>
          </a:xfrm>
          <a:prstGeom prst="straightConnector1">
            <a:avLst/>
          </a:prstGeom>
          <a:noFill/>
          <a:ln cap="flat" cmpd="sng" w="38100">
            <a:solidFill>
              <a:srgbClr val="76923C"/>
            </a:solidFill>
            <a:prstDash val="solid"/>
            <a:round/>
            <a:headEnd len="sm" w="sm" type="none"/>
            <a:tailEnd len="sm" w="sm" type="none"/>
          </a:ln>
        </p:spPr>
      </p:cxnSp>
      <p:sp>
        <p:nvSpPr>
          <p:cNvPr id="12" name="Google Shape;12;p27"/>
          <p:cNvSpPr/>
          <p:nvPr/>
        </p:nvSpPr>
        <p:spPr>
          <a:xfrm>
            <a:off x="2169331" y="6087067"/>
            <a:ext cx="6517467"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200" u="none" cap="none" strike="noStrike">
                <a:solidFill>
                  <a:schemeClr val="dk1"/>
                </a:solidFill>
                <a:latin typeface="Calibri"/>
                <a:ea typeface="Calibri"/>
                <a:cs typeface="Calibri"/>
                <a:sym typeface="Calibri"/>
              </a:rPr>
              <a:t>MODULE DE FORMATION 4</a:t>
            </a:r>
            <a:br>
              <a:rPr b="0" i="0" lang="en-US" sz="1200" u="none" cap="none" strike="noStrike">
                <a:solidFill>
                  <a:schemeClr val="dk1"/>
                </a:solidFill>
                <a:latin typeface="Calibri"/>
                <a:ea typeface="Calibri"/>
                <a:cs typeface="Calibri"/>
                <a:sym typeface="Calibri"/>
              </a:rPr>
            </a:br>
            <a:r>
              <a:rPr b="0" i="0" lang="en-US" sz="1200" u="none" cap="none" strike="noStrike">
                <a:solidFill>
                  <a:schemeClr val="dk1"/>
                </a:solidFill>
                <a:latin typeface="Calibri"/>
                <a:ea typeface="Calibri"/>
                <a:cs typeface="Calibri"/>
                <a:sym typeface="Calibri"/>
              </a:rPr>
              <a:t>LES CRITÈRES D'ÉVALUATION DE L'ÉCHELLE SNTOOL - QUARTIER</a:t>
            </a:r>
            <a:endParaRPr sz="1800">
              <a:solidFill>
                <a:schemeClr val="dk1"/>
              </a:solidFill>
              <a:latin typeface="Calibri"/>
              <a:ea typeface="Calibri"/>
              <a:cs typeface="Calibri"/>
              <a:sym typeface="Calibri"/>
            </a:endParaRPr>
          </a:p>
        </p:txBody>
      </p:sp>
      <p:pic>
        <p:nvPicPr>
          <p:cNvPr id="13" name="Google Shape;13;p27"/>
          <p:cNvPicPr preferRelativeResize="0"/>
          <p:nvPr/>
        </p:nvPicPr>
        <p:blipFill rotWithShape="1">
          <a:blip r:embed="rId1">
            <a:alphaModFix/>
          </a:blip>
          <a:srcRect b="0" l="0" r="0" t="0"/>
          <a:stretch/>
        </p:blipFill>
        <p:spPr>
          <a:xfrm>
            <a:off x="379901" y="5967063"/>
            <a:ext cx="1789430" cy="701675"/>
          </a:xfrm>
          <a:prstGeom prst="rect">
            <a:avLst/>
          </a:prstGeom>
          <a:noFill/>
          <a:ln>
            <a:noFill/>
          </a:ln>
        </p:spPr>
      </p:pic>
      <p:sp>
        <p:nvSpPr>
          <p:cNvPr id="14" name="Google Shape;14;p27"/>
          <p:cNvSpPr/>
          <p:nvPr/>
        </p:nvSpPr>
        <p:spPr>
          <a:xfrm>
            <a:off x="0" y="6587887"/>
            <a:ext cx="9144000" cy="281709"/>
          </a:xfrm>
          <a:prstGeom prst="rect">
            <a:avLst/>
          </a:prstGeom>
          <a:solidFill>
            <a:srgbClr val="76923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100"/>
              <a:buFont typeface="Arial Narrow"/>
              <a:buNone/>
            </a:pPr>
            <a:r>
              <a:rPr b="0" i="0" lang="en-US" sz="1100" u="none" cap="none" strike="noStrike">
                <a:solidFill>
                  <a:schemeClr val="lt1"/>
                </a:solidFill>
                <a:latin typeface="Arial Narrow"/>
                <a:ea typeface="Arial Narrow"/>
                <a:cs typeface="Arial Narrow"/>
                <a:sym typeface="Arial Narrow"/>
              </a:rPr>
              <a:t>SYSTÈME DE FORMATION POUR DES VILLES MÉDICALES DURABLES</a:t>
            </a:r>
            <a:endParaRPr b="0" i="0" sz="1100" u="none" cap="none" strike="noStrike">
              <a:solidFill>
                <a:schemeClr val="lt1"/>
              </a:solidFill>
              <a:latin typeface="Arial Narrow"/>
              <a:ea typeface="Arial Narrow"/>
              <a:cs typeface="Arial Narrow"/>
              <a:sym typeface="Arial Narrow"/>
            </a:endParaRPr>
          </a:p>
        </p:txBody>
      </p:sp>
      <p:sp>
        <p:nvSpPr>
          <p:cNvPr id="15" name="Google Shape;15;p27"/>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sz="1200" u="none">
                <a:solidFill>
                  <a:srgbClr val="888888"/>
                </a:solidFill>
                <a:latin typeface="Calibri"/>
                <a:ea typeface="Calibri"/>
                <a:cs typeface="Calibri"/>
                <a:sym typeface="Calibri"/>
              </a:defRPr>
            </a:lvl1pPr>
            <a:lvl2pPr indent="0" lvl="1" marL="0" marR="0" rtl="0" algn="r">
              <a:spcBef>
                <a:spcPts val="0"/>
              </a:spcBef>
              <a:buNone/>
              <a:defRPr b="0" sz="1200" u="none">
                <a:solidFill>
                  <a:srgbClr val="888888"/>
                </a:solidFill>
                <a:latin typeface="Calibri"/>
                <a:ea typeface="Calibri"/>
                <a:cs typeface="Calibri"/>
                <a:sym typeface="Calibri"/>
              </a:defRPr>
            </a:lvl2pPr>
            <a:lvl3pPr indent="0" lvl="2" marL="0" marR="0" rtl="0" algn="r">
              <a:spcBef>
                <a:spcPts val="0"/>
              </a:spcBef>
              <a:buNone/>
              <a:defRPr b="0" sz="1200" u="none">
                <a:solidFill>
                  <a:srgbClr val="888888"/>
                </a:solidFill>
                <a:latin typeface="Calibri"/>
                <a:ea typeface="Calibri"/>
                <a:cs typeface="Calibri"/>
                <a:sym typeface="Calibri"/>
              </a:defRPr>
            </a:lvl3pPr>
            <a:lvl4pPr indent="0" lvl="3" marL="0" marR="0" rtl="0" algn="r">
              <a:spcBef>
                <a:spcPts val="0"/>
              </a:spcBef>
              <a:buNone/>
              <a:defRPr b="0" sz="1200" u="none">
                <a:solidFill>
                  <a:srgbClr val="888888"/>
                </a:solidFill>
                <a:latin typeface="Calibri"/>
                <a:ea typeface="Calibri"/>
                <a:cs typeface="Calibri"/>
                <a:sym typeface="Calibri"/>
              </a:defRPr>
            </a:lvl4pPr>
            <a:lvl5pPr indent="0" lvl="4" marL="0" marR="0" rtl="0" algn="r">
              <a:spcBef>
                <a:spcPts val="0"/>
              </a:spcBef>
              <a:buNone/>
              <a:defRPr b="0" sz="1200" u="none">
                <a:solidFill>
                  <a:srgbClr val="888888"/>
                </a:solidFill>
                <a:latin typeface="Calibri"/>
                <a:ea typeface="Calibri"/>
                <a:cs typeface="Calibri"/>
                <a:sym typeface="Calibri"/>
              </a:defRPr>
            </a:lvl5pPr>
            <a:lvl6pPr indent="0" lvl="5" marL="0" marR="0" rtl="0" algn="r">
              <a:spcBef>
                <a:spcPts val="0"/>
              </a:spcBef>
              <a:buNone/>
              <a:defRPr b="0" sz="1200" u="none">
                <a:solidFill>
                  <a:srgbClr val="888888"/>
                </a:solidFill>
                <a:latin typeface="Calibri"/>
                <a:ea typeface="Calibri"/>
                <a:cs typeface="Calibri"/>
                <a:sym typeface="Calibri"/>
              </a:defRPr>
            </a:lvl6pPr>
            <a:lvl7pPr indent="0" lvl="6" marL="0" marR="0" rtl="0" algn="r">
              <a:spcBef>
                <a:spcPts val="0"/>
              </a:spcBef>
              <a:buNone/>
              <a:defRPr b="0" sz="1200" u="none">
                <a:solidFill>
                  <a:srgbClr val="888888"/>
                </a:solidFill>
                <a:latin typeface="Calibri"/>
                <a:ea typeface="Calibri"/>
                <a:cs typeface="Calibri"/>
                <a:sym typeface="Calibri"/>
              </a:defRPr>
            </a:lvl7pPr>
            <a:lvl8pPr indent="0" lvl="7" marL="0" marR="0" rtl="0" algn="r">
              <a:spcBef>
                <a:spcPts val="0"/>
              </a:spcBef>
              <a:buNone/>
              <a:defRPr b="0" sz="1200" u="none">
                <a:solidFill>
                  <a:srgbClr val="888888"/>
                </a:solidFill>
                <a:latin typeface="Calibri"/>
                <a:ea typeface="Calibri"/>
                <a:cs typeface="Calibri"/>
                <a:sym typeface="Calibri"/>
              </a:defRPr>
            </a:lvl8pPr>
            <a:lvl9pPr indent="0" lvl="8" marL="0" marR="0" rtl="0" algn="r">
              <a:spcBef>
                <a:spcPts val="0"/>
              </a:spcBef>
              <a:buNone/>
              <a:defRPr b="0" sz="1200" u="none">
                <a:solidFill>
                  <a:srgbClr val="888888"/>
                </a:solidFill>
                <a:latin typeface="Calibri"/>
                <a:ea typeface="Calibri"/>
                <a:cs typeface="Calibri"/>
                <a:sym typeface="Calibri"/>
              </a:defRPr>
            </a:lvl9pPr>
          </a:lstStyle>
          <a:p>
            <a:pPr indent="0" lvl="0" marL="0" rtl="0" algn="r">
              <a:spcBef>
                <a:spcPts val="0"/>
              </a:spcBef>
              <a:spcAft>
                <a:spcPts val="0"/>
              </a:spcAft>
              <a:buNone/>
            </a:pPr>
            <a:r>
              <a:rPr lang="en-US"/>
              <a:t># </a:t>
            </a: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hyperlink" Target="http://ec.europa.eu/environment/eussd/buildings.htm" TargetMode="External"/><Relationship Id="rId4" Type="http://schemas.openxmlformats.org/officeDocument/2006/relationships/image" Target="../media/image12.png"/><Relationship Id="rId5" Type="http://schemas.openxmlformats.org/officeDocument/2006/relationships/image" Target="../media/image26.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hyperlink" Target="http://ec.europa.eu/environment/eussd/buildings.htm" TargetMode="Externa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35.png"/><Relationship Id="rId4" Type="http://schemas.openxmlformats.org/officeDocument/2006/relationships/hyperlink" Target="http://ec.europa.eu/environment/eussd/buildings.htm" TargetMode="External"/><Relationship Id="rId5" Type="http://schemas.openxmlformats.org/officeDocument/2006/relationships/image" Target="../media/image42.png"/><Relationship Id="rId6" Type="http://schemas.openxmlformats.org/officeDocument/2006/relationships/image" Target="../media/image43.png"/><Relationship Id="rId7" Type="http://schemas.openxmlformats.org/officeDocument/2006/relationships/image" Target="../media/image45.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hyperlink" Target="http://ec.europa.eu/environment/eussd/buildings.htm" TargetMode="External"/><Relationship Id="rId4" Type="http://schemas.openxmlformats.org/officeDocument/2006/relationships/image" Target="../media/image42.png"/><Relationship Id="rId5" Type="http://schemas.openxmlformats.org/officeDocument/2006/relationships/image" Target="../media/image43.png"/><Relationship Id="rId6" Type="http://schemas.openxmlformats.org/officeDocument/2006/relationships/image" Target="../media/image3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4.xml"/><Relationship Id="rId3" Type="http://schemas.openxmlformats.org/officeDocument/2006/relationships/hyperlink" Target="http://ec.europa.eu/environment/eussd/buildings.htm" TargetMode="External"/><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5.xml"/><Relationship Id="rId3" Type="http://schemas.openxmlformats.org/officeDocument/2006/relationships/hyperlink" Target="http://ec.europa.eu/environment/eussd/buildings.htm" TargetMode="External"/><Relationship Id="rId4" Type="http://schemas.openxmlformats.org/officeDocument/2006/relationships/image" Target="../media/image12.png"/><Relationship Id="rId5" Type="http://schemas.openxmlformats.org/officeDocument/2006/relationships/image" Target="../media/image4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hyperlink" Target="http://ec.europa.eu/environment/eussd/buildings.htm" TargetMode="Externa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7.xml"/><Relationship Id="rId3" Type="http://schemas.openxmlformats.org/officeDocument/2006/relationships/hyperlink" Target="http://ec.europa.eu/environment/eussd/buildings.htm" TargetMode="External"/><Relationship Id="rId4" Type="http://schemas.openxmlformats.org/officeDocument/2006/relationships/image" Target="../media/image12.png"/><Relationship Id="rId5" Type="http://schemas.openxmlformats.org/officeDocument/2006/relationships/image" Target="../media/image4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8.xml"/><Relationship Id="rId3" Type="http://schemas.openxmlformats.org/officeDocument/2006/relationships/hyperlink" Target="http://ec.europa.eu/environment/eussd/buildings.htm" TargetMode="External"/><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1" Type="http://schemas.openxmlformats.org/officeDocument/2006/relationships/image" Target="../media/image23.png"/><Relationship Id="rId10" Type="http://schemas.openxmlformats.org/officeDocument/2006/relationships/image" Target="../media/image40.png"/><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ec.europa.eu/environment/eussd/buildings.htm" TargetMode="External"/><Relationship Id="rId4" Type="http://schemas.openxmlformats.org/officeDocument/2006/relationships/image" Target="../media/image12.png"/><Relationship Id="rId9" Type="http://schemas.openxmlformats.org/officeDocument/2006/relationships/image" Target="../media/image19.jpg"/><Relationship Id="rId5" Type="http://schemas.openxmlformats.org/officeDocument/2006/relationships/image" Target="../media/image25.png"/><Relationship Id="rId6" Type="http://schemas.openxmlformats.org/officeDocument/2006/relationships/image" Target="../media/image16.png"/><Relationship Id="rId7" Type="http://schemas.openxmlformats.org/officeDocument/2006/relationships/image" Target="../media/image30.png"/><Relationship Id="rId8" Type="http://schemas.openxmlformats.org/officeDocument/2006/relationships/image" Target="../media/image1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0.xml"/><Relationship Id="rId3" Type="http://schemas.openxmlformats.org/officeDocument/2006/relationships/image" Target="../media/image36.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1.xml"/><Relationship Id="rId3" Type="http://schemas.openxmlformats.org/officeDocument/2006/relationships/image" Target="../media/image1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3.xml"/><Relationship Id="rId3" Type="http://schemas.openxmlformats.org/officeDocument/2006/relationships/image" Target="../media/image4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5.xml"/><Relationship Id="rId3" Type="http://schemas.openxmlformats.org/officeDocument/2006/relationships/image" Target="../media/image36.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6.xml"/><Relationship Id="rId3" Type="http://schemas.openxmlformats.org/officeDocument/2006/relationships/image" Target="../media/image1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hyperlink" Target="http://ec.europa.eu/environment/eussd/buildings.htm" TargetMode="External"/><Relationship Id="rId4" Type="http://schemas.openxmlformats.org/officeDocument/2006/relationships/image" Target="../media/image12.png"/><Relationship Id="rId5" Type="http://schemas.openxmlformats.org/officeDocument/2006/relationships/image" Target="../media/image29.png"/><Relationship Id="rId6" Type="http://schemas.openxmlformats.org/officeDocument/2006/relationships/image" Target="../media/image13.png"/><Relationship Id="rId7" Type="http://schemas.openxmlformats.org/officeDocument/2006/relationships/image" Target="../media/image1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hyperlink" Target="http://ec.europa.eu/environment/eussd/buildings.htm" TargetMode="External"/><Relationship Id="rId4" Type="http://schemas.openxmlformats.org/officeDocument/2006/relationships/image" Target="../media/image42.png"/><Relationship Id="rId5" Type="http://schemas.openxmlformats.org/officeDocument/2006/relationships/image" Target="../media/image13.png"/><Relationship Id="rId6" Type="http://schemas.openxmlformats.org/officeDocument/2006/relationships/image" Target="../media/image2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21.png"/><Relationship Id="rId4" Type="http://schemas.openxmlformats.org/officeDocument/2006/relationships/image" Target="../media/image17.png"/><Relationship Id="rId5" Type="http://schemas.openxmlformats.org/officeDocument/2006/relationships/image" Target="../media/image22.jpg"/><Relationship Id="rId6" Type="http://schemas.openxmlformats.org/officeDocument/2006/relationships/image" Target="../media/image20.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hyperlink" Target="http://ec.europa.eu/environment/eussd/buildings.htm" TargetMode="External"/><Relationship Id="rId4" Type="http://schemas.openxmlformats.org/officeDocument/2006/relationships/image" Target="../media/image12.png"/><Relationship Id="rId5" Type="http://schemas.openxmlformats.org/officeDocument/2006/relationships/image" Target="../media/image1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 Id="rId3" Type="http://schemas.openxmlformats.org/officeDocument/2006/relationships/hyperlink" Target="http://ec.europa.eu/environment/eussd/buildings.htm" TargetMode="External"/><Relationship Id="rId4" Type="http://schemas.openxmlformats.org/officeDocument/2006/relationships/image" Target="../media/image12.png"/><Relationship Id="rId5" Type="http://schemas.openxmlformats.org/officeDocument/2006/relationships/image" Target="../media/image24.jpg"/><Relationship Id="rId6" Type="http://schemas.openxmlformats.org/officeDocument/2006/relationships/image" Target="../media/image32.jpg"/><Relationship Id="rId7" Type="http://schemas.openxmlformats.org/officeDocument/2006/relationships/image" Target="../media/image51.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 Id="rId3" Type="http://schemas.openxmlformats.org/officeDocument/2006/relationships/hyperlink" Target="http://ec.europa.eu/environment/eussd/buildings.htm" TargetMode="External"/><Relationship Id="rId4" Type="http://schemas.openxmlformats.org/officeDocument/2006/relationships/image" Target="../media/image12.png"/><Relationship Id="rId5" Type="http://schemas.openxmlformats.org/officeDocument/2006/relationships/image" Target="../media/image39.png"/><Relationship Id="rId6" Type="http://schemas.openxmlformats.org/officeDocument/2006/relationships/image" Target="../media/image46.png"/><Relationship Id="rId7" Type="http://schemas.openxmlformats.org/officeDocument/2006/relationships/image" Target="../media/image5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hyperlink" Target="http://ec.europa.eu/environment/eussd/buildings.htm" TargetMode="External"/><Relationship Id="rId4" Type="http://schemas.openxmlformats.org/officeDocument/2006/relationships/image" Target="../media/image12.png"/><Relationship Id="rId5" Type="http://schemas.openxmlformats.org/officeDocument/2006/relationships/image" Target="../media/image27.png"/><Relationship Id="rId6" Type="http://schemas.openxmlformats.org/officeDocument/2006/relationships/image" Target="../media/image4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
          <p:cNvSpPr txBox="1"/>
          <p:nvPr>
            <p:ph idx="1" type="subTitle"/>
          </p:nvPr>
        </p:nvSpPr>
        <p:spPr>
          <a:xfrm>
            <a:off x="230517" y="3275195"/>
            <a:ext cx="6516598" cy="252028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rgbClr val="0070C0"/>
              </a:buClr>
              <a:buSzPts val="3600"/>
              <a:buFont typeface="Arial"/>
              <a:buNone/>
            </a:pPr>
            <a:r>
              <a:rPr b="0" i="0" lang="en-US" sz="3600" u="none" cap="none" strike="noStrike">
                <a:solidFill>
                  <a:srgbClr val="0070C0"/>
                </a:solidFill>
                <a:latin typeface="Calibri"/>
                <a:ea typeface="Calibri"/>
                <a:cs typeface="Calibri"/>
                <a:sym typeface="Calibri"/>
              </a:rPr>
              <a:t>Module de formation 4</a:t>
            </a:r>
            <a:endParaRPr b="0" i="0" sz="3600" u="none" cap="none" strike="noStrike">
              <a:solidFill>
                <a:srgbClr val="0070C0"/>
              </a:solidFill>
              <a:latin typeface="Calibri"/>
              <a:ea typeface="Calibri"/>
              <a:cs typeface="Calibri"/>
              <a:sym typeface="Calibri"/>
            </a:endParaRPr>
          </a:p>
          <a:p>
            <a:pPr indent="0" lvl="0" marL="0" marR="0" rtl="0" algn="l">
              <a:spcBef>
                <a:spcPts val="640"/>
              </a:spcBef>
              <a:spcAft>
                <a:spcPts val="0"/>
              </a:spcAft>
              <a:buClr>
                <a:schemeClr val="dk1"/>
              </a:buClr>
              <a:buSzPts val="3200"/>
              <a:buFont typeface="Arial"/>
              <a:buNone/>
            </a:pPr>
            <a:r>
              <a:rPr b="0" i="0" lang="en-US" sz="3200" u="none" cap="none" strike="noStrike">
                <a:solidFill>
                  <a:schemeClr val="dk1"/>
                </a:solidFill>
                <a:latin typeface="Calibri"/>
                <a:ea typeface="Calibri"/>
                <a:cs typeface="Calibri"/>
                <a:sym typeface="Calibri"/>
              </a:rPr>
              <a:t>Calcul de l'évaluation </a:t>
            </a:r>
            <a:endParaRPr b="0" i="0" sz="3200" u="none" cap="none" strike="noStrike">
              <a:solidFill>
                <a:schemeClr val="dk1"/>
              </a:solidFill>
              <a:latin typeface="Calibri"/>
              <a:ea typeface="Calibri"/>
              <a:cs typeface="Calibri"/>
              <a:sym typeface="Calibri"/>
            </a:endParaRPr>
          </a:p>
          <a:p>
            <a:pPr indent="0" lvl="0" marL="0" marR="0" rtl="0" algn="l">
              <a:spcBef>
                <a:spcPts val="640"/>
              </a:spcBef>
              <a:spcAft>
                <a:spcPts val="0"/>
              </a:spcAft>
              <a:buClr>
                <a:schemeClr val="dk1"/>
              </a:buClr>
              <a:buSzPts val="3200"/>
              <a:buFont typeface="Arial"/>
              <a:buNone/>
            </a:pPr>
            <a:r>
              <a:rPr b="0" i="0" lang="en-US" sz="3200" u="none" cap="none" strike="noStrike">
                <a:solidFill>
                  <a:schemeClr val="dk1"/>
                </a:solidFill>
                <a:latin typeface="Calibri"/>
                <a:ea typeface="Calibri"/>
                <a:cs typeface="Calibri"/>
                <a:sym typeface="Calibri"/>
              </a:rPr>
              <a:t>critères de</a:t>
            </a:r>
            <a:endParaRPr/>
          </a:p>
          <a:p>
            <a:pPr indent="0" lvl="0" marL="0" marR="0" rtl="0" algn="l">
              <a:spcBef>
                <a:spcPts val="640"/>
              </a:spcBef>
              <a:spcAft>
                <a:spcPts val="0"/>
              </a:spcAft>
              <a:buClr>
                <a:schemeClr val="dk1"/>
              </a:buClr>
              <a:buSzPts val="3200"/>
              <a:buFont typeface="Arial"/>
              <a:buNone/>
            </a:pPr>
            <a:r>
              <a:rPr b="0" i="0" lang="en-US" sz="3200" u="none" cap="none" strike="noStrike">
                <a:solidFill>
                  <a:schemeClr val="dk1"/>
                </a:solidFill>
                <a:latin typeface="Calibri"/>
                <a:ea typeface="Calibri"/>
                <a:cs typeface="Calibri"/>
                <a:sym typeface="Calibri"/>
              </a:rPr>
              <a:t>SNTool - Échelle de voisinage</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sp>
        <p:nvSpPr>
          <p:cNvPr id="220" name="Google Shape;220;p10"/>
          <p:cNvSpPr txBox="1"/>
          <p:nvPr>
            <p:ph idx="12" type="sldNum"/>
          </p:nvPr>
        </p:nvSpPr>
        <p:spPr>
          <a:xfrm>
            <a:off x="7010400" y="6572250"/>
            <a:ext cx="2133600" cy="28575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221" name="Google Shape;221;p10">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22" name="Google Shape;222;p10"/>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sz="2000"/>
              <a:t>B.3.4 - PART DES ÉNERGIES RENOUVELABLES SUR SITE DANS LA CONSOMMATION TOTALE D'ÉNERGIE ÉLECTRIQUE POUR LES OPÉRATIONS IMMOBILIERES</a:t>
            </a:r>
            <a:endParaRPr b="1" sz="2000" u="sng">
              <a:solidFill>
                <a:srgbClr val="1A965E"/>
              </a:solidFill>
            </a:endParaRPr>
          </a:p>
        </p:txBody>
      </p:sp>
      <p:sp>
        <p:nvSpPr>
          <p:cNvPr id="223" name="Google Shape;223;p10"/>
          <p:cNvSpPr txBox="1"/>
          <p:nvPr/>
        </p:nvSpPr>
        <p:spPr>
          <a:xfrm>
            <a:off x="296109" y="1601510"/>
            <a:ext cx="8678781" cy="251279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400"/>
              <a:buFont typeface="Arial"/>
              <a:buNone/>
            </a:pPr>
            <a:r>
              <a:rPr lang="en-US" sz="2400">
                <a:solidFill>
                  <a:schemeClr val="dk1"/>
                </a:solidFill>
                <a:latin typeface="Calibri"/>
                <a:ea typeface="Calibri"/>
                <a:cs typeface="Calibri"/>
                <a:sym typeface="Calibri"/>
              </a:rPr>
              <a:t>Dans le calcul de la consommation finale d'énergie thermique, les utilisations suivantes de l'énergie doivent être prises en considération : </a:t>
            </a:r>
            <a:endParaRPr sz="2400">
              <a:solidFill>
                <a:schemeClr val="dk1"/>
              </a:solidFill>
              <a:latin typeface="Calibri"/>
              <a:ea typeface="Calibri"/>
              <a:cs typeface="Calibri"/>
              <a:sym typeface="Calibri"/>
            </a:endParaRPr>
          </a:p>
          <a:p>
            <a:pPr indent="-342900" lvl="0" marL="342900" marR="0" rtl="0" algn="l">
              <a:spcBef>
                <a:spcPts val="480"/>
              </a:spcBef>
              <a:spcAft>
                <a:spcPts val="0"/>
              </a:spcAft>
              <a:buClr>
                <a:schemeClr val="dk1"/>
              </a:buClr>
              <a:buSzPts val="2400"/>
              <a:buFont typeface="Courier New"/>
              <a:buChar char="o"/>
            </a:pPr>
            <a:r>
              <a:rPr lang="en-US" sz="2400">
                <a:solidFill>
                  <a:schemeClr val="dk1"/>
                </a:solidFill>
                <a:latin typeface="Calibri"/>
                <a:ea typeface="Calibri"/>
                <a:cs typeface="Calibri"/>
                <a:sym typeface="Calibri"/>
              </a:rPr>
              <a:t>chauffage, </a:t>
            </a:r>
            <a:endParaRPr/>
          </a:p>
          <a:p>
            <a:pPr indent="-342900" lvl="0" marL="342900" marR="0" rtl="0" algn="l">
              <a:spcBef>
                <a:spcPts val="480"/>
              </a:spcBef>
              <a:spcAft>
                <a:spcPts val="0"/>
              </a:spcAft>
              <a:buClr>
                <a:schemeClr val="dk1"/>
              </a:buClr>
              <a:buSzPts val="2400"/>
              <a:buFont typeface="Courier New"/>
              <a:buChar char="o"/>
            </a:pPr>
            <a:r>
              <a:rPr lang="en-US" sz="2400">
                <a:solidFill>
                  <a:schemeClr val="dk1"/>
                </a:solidFill>
                <a:latin typeface="Calibri"/>
                <a:ea typeface="Calibri"/>
                <a:cs typeface="Calibri"/>
                <a:sym typeface="Calibri"/>
              </a:rPr>
              <a:t>refroidissement, </a:t>
            </a:r>
            <a:endParaRPr/>
          </a:p>
          <a:p>
            <a:pPr indent="-342900" lvl="0" marL="342900" marR="0" rtl="0" algn="l">
              <a:spcBef>
                <a:spcPts val="480"/>
              </a:spcBef>
              <a:spcAft>
                <a:spcPts val="0"/>
              </a:spcAft>
              <a:buClr>
                <a:schemeClr val="dk1"/>
              </a:buClr>
              <a:buSzPts val="2400"/>
              <a:buFont typeface="Courier New"/>
              <a:buChar char="o"/>
            </a:pPr>
            <a:r>
              <a:rPr lang="en-US" sz="2400">
                <a:solidFill>
                  <a:schemeClr val="dk1"/>
                </a:solidFill>
                <a:latin typeface="Calibri"/>
                <a:ea typeface="Calibri"/>
                <a:cs typeface="Calibri"/>
                <a:sym typeface="Calibri"/>
              </a:rPr>
              <a:t>ventilation, </a:t>
            </a:r>
            <a:endParaRPr/>
          </a:p>
          <a:p>
            <a:pPr indent="-342900" lvl="0" marL="342900" marR="0" rtl="0" algn="l">
              <a:spcBef>
                <a:spcPts val="480"/>
              </a:spcBef>
              <a:spcAft>
                <a:spcPts val="0"/>
              </a:spcAft>
              <a:buClr>
                <a:schemeClr val="dk1"/>
              </a:buClr>
              <a:buSzPts val="2400"/>
              <a:buFont typeface="Courier New"/>
              <a:buChar char="o"/>
            </a:pPr>
            <a:r>
              <a:rPr lang="en-US" sz="2400">
                <a:solidFill>
                  <a:schemeClr val="dk1"/>
                </a:solidFill>
                <a:latin typeface="Calibri"/>
                <a:ea typeface="Calibri"/>
                <a:cs typeface="Calibri"/>
                <a:sym typeface="Calibri"/>
              </a:rPr>
              <a:t>eau chaude sanitaire, </a:t>
            </a:r>
            <a:endParaRPr/>
          </a:p>
          <a:p>
            <a:pPr indent="-342900" lvl="0" marL="342900" marR="0" rtl="0" algn="l">
              <a:spcBef>
                <a:spcPts val="480"/>
              </a:spcBef>
              <a:spcAft>
                <a:spcPts val="0"/>
              </a:spcAft>
              <a:buClr>
                <a:schemeClr val="dk1"/>
              </a:buClr>
              <a:buSzPts val="2400"/>
              <a:buFont typeface="Courier New"/>
              <a:buChar char="o"/>
            </a:pPr>
            <a:r>
              <a:rPr lang="en-US" sz="2400">
                <a:solidFill>
                  <a:schemeClr val="dk1"/>
                </a:solidFill>
                <a:latin typeface="Calibri"/>
                <a:ea typeface="Calibri"/>
                <a:cs typeface="Calibri"/>
                <a:sym typeface="Calibri"/>
              </a:rPr>
              <a:t>l'éclairage, </a:t>
            </a:r>
            <a:endParaRPr/>
          </a:p>
          <a:p>
            <a:pPr indent="-342900" lvl="0" marL="342900" marR="0" rtl="0" algn="l">
              <a:spcBef>
                <a:spcPts val="480"/>
              </a:spcBef>
              <a:spcAft>
                <a:spcPts val="0"/>
              </a:spcAft>
              <a:buClr>
                <a:schemeClr val="dk1"/>
              </a:buClr>
              <a:buSzPts val="2400"/>
              <a:buFont typeface="Courier New"/>
              <a:buChar char="o"/>
            </a:pPr>
            <a:r>
              <a:rPr lang="en-US" sz="2400">
                <a:solidFill>
                  <a:schemeClr val="dk1"/>
                </a:solidFill>
                <a:latin typeface="Calibri"/>
                <a:ea typeface="Calibri"/>
                <a:cs typeface="Calibri"/>
                <a:sym typeface="Calibri"/>
              </a:rPr>
              <a:t>auxiliaires</a:t>
            </a:r>
            <a:endParaRPr/>
          </a:p>
        </p:txBody>
      </p:sp>
      <p:sp>
        <p:nvSpPr>
          <p:cNvPr id="224" name="Google Shape;224;p10"/>
          <p:cNvSpPr txBox="1"/>
          <p:nvPr>
            <p:ph idx="1" type="body"/>
          </p:nvPr>
        </p:nvSpPr>
        <p:spPr>
          <a:xfrm>
            <a:off x="306324" y="748792"/>
            <a:ext cx="8418576" cy="60883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LIMITE ET ÉTENDUE</a:t>
            </a:r>
            <a:endParaRPr b="0" i="0" sz="2400" u="none" cap="none" strike="noStrike">
              <a:solidFill>
                <a:schemeClr val="dk1"/>
              </a:solidFill>
              <a:latin typeface="Calibri"/>
              <a:ea typeface="Calibri"/>
              <a:cs typeface="Calibri"/>
              <a:sym typeface="Calibri"/>
            </a:endParaRPr>
          </a:p>
        </p:txBody>
      </p:sp>
      <p:sp>
        <p:nvSpPr>
          <p:cNvPr id="225" name="Google Shape;225;p10"/>
          <p:cNvSpPr/>
          <p:nvPr/>
        </p:nvSpPr>
        <p:spPr>
          <a:xfrm>
            <a:off x="270710" y="1189046"/>
            <a:ext cx="8174544" cy="83099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Calibri"/>
                <a:ea typeface="Calibri"/>
                <a:cs typeface="Calibri"/>
                <a:sym typeface="Calibri"/>
              </a:rPr>
              <a:t>La limite d'évaluation comprend tous les bâtiments du quartier.</a:t>
            </a:r>
            <a:endParaRPr sz="2400">
              <a:solidFill>
                <a:schemeClr val="dk1"/>
              </a:solidFill>
              <a:latin typeface="Calibri"/>
              <a:ea typeface="Calibri"/>
              <a:cs typeface="Calibri"/>
              <a:sym typeface="Calibri"/>
            </a:endParaRPr>
          </a:p>
        </p:txBody>
      </p:sp>
      <p:sp>
        <p:nvSpPr>
          <p:cNvPr id="226" name="Google Shape;226;p10"/>
          <p:cNvSpPr/>
          <p:nvPr/>
        </p:nvSpPr>
        <p:spPr>
          <a:xfrm>
            <a:off x="6404372" y="4186509"/>
            <a:ext cx="2263030"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La consommation d'énergie est appelée </a:t>
            </a:r>
            <a:r>
              <a:rPr b="1" lang="en-US" sz="1800">
                <a:solidFill>
                  <a:schemeClr val="dk1"/>
                </a:solidFill>
                <a:latin typeface="Calibri"/>
                <a:ea typeface="Calibri"/>
                <a:cs typeface="Calibri"/>
                <a:sym typeface="Calibri"/>
              </a:rPr>
              <a:t>consommation d'énergie opérationnelle</a:t>
            </a:r>
            <a:endParaRPr sz="1800">
              <a:solidFill>
                <a:schemeClr val="dk1"/>
              </a:solidFill>
              <a:latin typeface="Calibri"/>
              <a:ea typeface="Calibri"/>
              <a:cs typeface="Calibri"/>
              <a:sym typeface="Calibri"/>
            </a:endParaRPr>
          </a:p>
        </p:txBody>
      </p:sp>
      <p:pic>
        <p:nvPicPr>
          <p:cNvPr id="227" name="Google Shape;227;p10"/>
          <p:cNvPicPr preferRelativeResize="0"/>
          <p:nvPr/>
        </p:nvPicPr>
        <p:blipFill rotWithShape="1">
          <a:blip r:embed="rId5">
            <a:alphaModFix/>
          </a:blip>
          <a:srcRect b="0" l="0" r="0" t="0"/>
          <a:stretch/>
        </p:blipFill>
        <p:spPr>
          <a:xfrm>
            <a:off x="5645502" y="4192427"/>
            <a:ext cx="575931" cy="582747"/>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11"/>
          <p:cNvSpPr txBox="1"/>
          <p:nvPr>
            <p:ph idx="12" type="sldNum"/>
          </p:nvPr>
        </p:nvSpPr>
        <p:spPr>
          <a:xfrm>
            <a:off x="7010400" y="6581775"/>
            <a:ext cx="2133600" cy="2762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233" name="Google Shape;233;p11"/>
          <p:cNvSpPr txBox="1"/>
          <p:nvPr/>
        </p:nvSpPr>
        <p:spPr>
          <a:xfrm>
            <a:off x="268224" y="902208"/>
            <a:ext cx="7840606" cy="529777"/>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rgbClr val="000000"/>
              </a:buClr>
              <a:buSzPts val="2400"/>
              <a:buFont typeface="Arial"/>
              <a:buNone/>
            </a:pPr>
            <a:r>
              <a:rPr b="1" lang="en-US" sz="2400" u="sng">
                <a:solidFill>
                  <a:srgbClr val="000000"/>
                </a:solidFill>
                <a:latin typeface="Calibri"/>
                <a:ea typeface="Calibri"/>
                <a:cs typeface="Calibri"/>
                <a:sym typeface="Calibri"/>
              </a:rPr>
              <a:t>LIMITE ET ÉTENDUE</a:t>
            </a:r>
            <a:endParaRPr sz="2400">
              <a:solidFill>
                <a:srgbClr val="000000"/>
              </a:solidFill>
              <a:latin typeface="Calibri"/>
              <a:ea typeface="Calibri"/>
              <a:cs typeface="Calibri"/>
              <a:sym typeface="Calibri"/>
            </a:endParaRPr>
          </a:p>
        </p:txBody>
      </p:sp>
      <p:sp>
        <p:nvSpPr>
          <p:cNvPr id="234" name="Google Shape;234;p11"/>
          <p:cNvSpPr txBox="1"/>
          <p:nvPr/>
        </p:nvSpPr>
        <p:spPr>
          <a:xfrm>
            <a:off x="268224" y="1513394"/>
            <a:ext cx="8330934" cy="445719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000"/>
              <a:buFont typeface="Arial"/>
              <a:buNone/>
            </a:pPr>
            <a:r>
              <a:rPr lang="en-US" sz="2000">
                <a:solidFill>
                  <a:schemeClr val="dk1"/>
                </a:solidFill>
                <a:latin typeface="Calibri"/>
                <a:ea typeface="Calibri"/>
                <a:cs typeface="Calibri"/>
                <a:sym typeface="Calibri"/>
              </a:rPr>
              <a:t>Conformément à la directive sur les énergies renouvelables (directive de 2018 sur les énergies renouvelables), on entend par énergie produite à partir de sources renouvelables non fossiles, à savoir l’énergie éolienne, solaire, aérothermique, géothermique, hydrothermale et océanique, l’énergie hydroélectrique, la biomasse, les gaz de décharge, le gaz de station d’épuration des eaux usées et les biogaz. </a:t>
            </a:r>
            <a:endParaRPr sz="2000">
              <a:solidFill>
                <a:schemeClr val="dk1"/>
              </a:solidFill>
              <a:latin typeface="Calibri"/>
              <a:ea typeface="Calibri"/>
              <a:cs typeface="Calibri"/>
              <a:sym typeface="Calibri"/>
            </a:endParaRPr>
          </a:p>
          <a:p>
            <a:pPr indent="0" lvl="0" marL="0" marR="0" rtl="0" algn="l">
              <a:spcBef>
                <a:spcPts val="400"/>
              </a:spcBef>
              <a:spcAft>
                <a:spcPts val="0"/>
              </a:spcAft>
              <a:buClr>
                <a:schemeClr val="dk1"/>
              </a:buClr>
              <a:buSzPts val="2000"/>
              <a:buFont typeface="Arial"/>
              <a:buNone/>
            </a:pPr>
            <a:r>
              <a:rPr lang="en-US" sz="2000">
                <a:solidFill>
                  <a:schemeClr val="dk1"/>
                </a:solidFill>
                <a:latin typeface="Calibri"/>
                <a:ea typeface="Calibri"/>
                <a:cs typeface="Calibri"/>
                <a:sym typeface="Calibri"/>
              </a:rPr>
              <a:t>Les pompes à chaleur permettant d'utiliser la chaleur aérothermique, géothermique ou hydrothermale à un niveau de température utile nécessitent de l'électricité ou d'autres sources d'énergie auxiliaires pour fonctionner. L'énergie utilisée pour actionner les pompes à chaleur doit donc être déduite de la chaleur totale utilisable. </a:t>
            </a:r>
            <a:r>
              <a:rPr b="1" lang="en-US" sz="2000">
                <a:solidFill>
                  <a:schemeClr val="dk1"/>
                </a:solidFill>
                <a:latin typeface="Calibri"/>
                <a:ea typeface="Calibri"/>
                <a:cs typeface="Calibri"/>
                <a:sym typeface="Calibri"/>
              </a:rPr>
              <a:t>Ne sont prises en compte que les pompes à chaleur pour lesquelles le SPF est supérieur à 1,15 * 1/η.</a:t>
            </a:r>
            <a:endParaRPr b="1" sz="2000">
              <a:solidFill>
                <a:schemeClr val="dk1"/>
              </a:solidFill>
              <a:latin typeface="Calibri"/>
              <a:ea typeface="Calibri"/>
              <a:cs typeface="Calibri"/>
              <a:sym typeface="Calibri"/>
            </a:endParaRPr>
          </a:p>
        </p:txBody>
      </p:sp>
      <p:pic>
        <p:nvPicPr>
          <p:cNvPr id="235" name="Google Shape;235;p11">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36" name="Google Shape;236;p11"/>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sz="2000"/>
              <a:t>B.3.4 - PART DES ÉNERGIES RENOUVELABLES SUR SITE DANS LA CONSOMMATION TOTALE D'ÉNERGIE ÉLECTRIQUE POUR LES OPÉRATIONS IMMOBILIERES</a:t>
            </a:r>
            <a:endParaRPr sz="20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pic>
        <p:nvPicPr>
          <p:cNvPr id="241" name="Google Shape;241;p12"/>
          <p:cNvPicPr preferRelativeResize="0"/>
          <p:nvPr/>
        </p:nvPicPr>
        <p:blipFill rotWithShape="1">
          <a:blip r:embed="rId3">
            <a:alphaModFix/>
          </a:blip>
          <a:srcRect b="0" l="0" r="0" t="0"/>
          <a:stretch/>
        </p:blipFill>
        <p:spPr>
          <a:xfrm>
            <a:off x="6481092" y="2963964"/>
            <a:ext cx="1169626" cy="953916"/>
          </a:xfrm>
          <a:prstGeom prst="rect">
            <a:avLst/>
          </a:prstGeom>
          <a:noFill/>
          <a:ln>
            <a:noFill/>
          </a:ln>
        </p:spPr>
      </p:pic>
      <p:sp>
        <p:nvSpPr>
          <p:cNvPr id="242" name="Google Shape;242;p12"/>
          <p:cNvSpPr txBox="1"/>
          <p:nvPr>
            <p:ph idx="12" type="sldNum"/>
          </p:nvPr>
        </p:nvSpPr>
        <p:spPr>
          <a:xfrm>
            <a:off x="7010400" y="6600825"/>
            <a:ext cx="2133600" cy="25717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243" name="Google Shape;243;p12"/>
          <p:cNvSpPr txBox="1"/>
          <p:nvPr/>
        </p:nvSpPr>
        <p:spPr>
          <a:xfrm>
            <a:off x="268224" y="902208"/>
            <a:ext cx="7840606" cy="529777"/>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MÉTHODE D'ÉVALUATION</a:t>
            </a:r>
            <a:endParaRPr sz="2400">
              <a:solidFill>
                <a:schemeClr val="dk1"/>
              </a:solidFill>
              <a:latin typeface="Calibri"/>
              <a:ea typeface="Calibri"/>
              <a:cs typeface="Calibri"/>
              <a:sym typeface="Calibri"/>
            </a:endParaRPr>
          </a:p>
        </p:txBody>
      </p:sp>
      <p:pic>
        <p:nvPicPr>
          <p:cNvPr id="244" name="Google Shape;244;p12">
            <a:hlinkClick r:id="rId4"/>
          </p:cNvPr>
          <p:cNvPicPr preferRelativeResize="0"/>
          <p:nvPr/>
        </p:nvPicPr>
        <p:blipFill rotWithShape="1">
          <a:blip r:embed="rId5">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45" name="Google Shape;245;p12"/>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sz="2000"/>
              <a:t>B.3.4 - PART DES ÉNERGIES RENOUVELABLES SUR SITE DANS LA CONSOMMATION TOTALE D'ÉNERGIE ÉLECTRIQUE POUR LES OPÉRATIONS IMMOBILIERES</a:t>
            </a:r>
            <a:endParaRPr sz="2000"/>
          </a:p>
        </p:txBody>
      </p:sp>
      <p:sp>
        <p:nvSpPr>
          <p:cNvPr id="246" name="Google Shape;246;p12"/>
          <p:cNvSpPr txBox="1"/>
          <p:nvPr/>
        </p:nvSpPr>
        <p:spPr>
          <a:xfrm>
            <a:off x="246744" y="1530630"/>
            <a:ext cx="5812496" cy="129494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400"/>
              <a:buFont typeface="Arial"/>
              <a:buNone/>
            </a:pPr>
            <a:r>
              <a:rPr lang="en-US" sz="2400">
                <a:solidFill>
                  <a:schemeClr val="dk1"/>
                </a:solidFill>
                <a:latin typeface="Calibri"/>
                <a:ea typeface="Calibri"/>
                <a:cs typeface="Calibri"/>
                <a:sym typeface="Calibri"/>
              </a:rPr>
              <a:t>L'électricité réelle </a:t>
            </a:r>
            <a:r>
              <a:rPr b="1" lang="en-US" sz="2400">
                <a:solidFill>
                  <a:schemeClr val="dk1"/>
                </a:solidFill>
                <a:latin typeface="Calibri"/>
                <a:ea typeface="Calibri"/>
                <a:cs typeface="Calibri"/>
                <a:sym typeface="Calibri"/>
              </a:rPr>
              <a:t>produite et utilisée sur place à partir de sources renouvelables</a:t>
            </a:r>
            <a:r>
              <a:rPr lang="en-US" sz="2400">
                <a:solidFill>
                  <a:schemeClr val="dk1"/>
                </a:solidFill>
                <a:latin typeface="Calibri"/>
                <a:ea typeface="Calibri"/>
                <a:cs typeface="Calibri"/>
                <a:sym typeface="Calibri"/>
              </a:rPr>
              <a:t> (par exemple, l'énergie solaire utilisant le photovoltaïque, l'énergie éolienne utilisant des turbines) est généralement </a:t>
            </a:r>
            <a:r>
              <a:rPr b="1" lang="en-US" sz="2400">
                <a:solidFill>
                  <a:schemeClr val="dk1"/>
                </a:solidFill>
                <a:latin typeface="Calibri"/>
                <a:ea typeface="Calibri"/>
                <a:cs typeface="Calibri"/>
                <a:sym typeface="Calibri"/>
              </a:rPr>
              <a:t>surveillée </a:t>
            </a:r>
            <a:r>
              <a:rPr lang="en-US" sz="2400">
                <a:solidFill>
                  <a:schemeClr val="dk1"/>
                </a:solidFill>
                <a:latin typeface="Calibri"/>
                <a:ea typeface="Calibri"/>
                <a:cs typeface="Calibri"/>
                <a:sym typeface="Calibri"/>
              </a:rPr>
              <a:t>(mesurée) par des</a:t>
            </a:r>
            <a:r>
              <a:rPr b="1" lang="en-US" sz="2400">
                <a:solidFill>
                  <a:schemeClr val="dk1"/>
                </a:solidFill>
                <a:latin typeface="Calibri"/>
                <a:ea typeface="Calibri"/>
                <a:cs typeface="Calibri"/>
                <a:sym typeface="Calibri"/>
              </a:rPr>
              <a:t> compteurs électriques ou intelligents dédiés</a:t>
            </a:r>
            <a:r>
              <a:rPr lang="en-US" sz="2400">
                <a:solidFill>
                  <a:schemeClr val="dk1"/>
                </a:solidFill>
                <a:latin typeface="Calibri"/>
                <a:ea typeface="Calibri"/>
                <a:cs typeface="Calibri"/>
                <a:sym typeface="Calibri"/>
              </a:rPr>
              <a:t>.</a:t>
            </a:r>
            <a:endParaRPr/>
          </a:p>
        </p:txBody>
      </p:sp>
      <p:sp>
        <p:nvSpPr>
          <p:cNvPr id="247" name="Google Shape;247;p12"/>
          <p:cNvSpPr/>
          <p:nvPr/>
        </p:nvSpPr>
        <p:spPr>
          <a:xfrm>
            <a:off x="740229" y="4081764"/>
            <a:ext cx="8403771" cy="172354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Des données sur la consommation d'énergie réelle d'au moins 12 mois consécutifs sont nécessaires</a:t>
            </a:r>
            <a:r>
              <a:rPr lang="en-US" sz="2000">
                <a:solidFill>
                  <a:schemeClr val="dk1"/>
                </a:solidFill>
                <a:latin typeface="Calibri"/>
                <a:ea typeface="Calibri"/>
                <a:cs typeface="Calibri"/>
                <a:sym typeface="Calibri"/>
              </a:rPr>
              <a:t>.</a:t>
            </a:r>
            <a:endParaRPr/>
          </a:p>
          <a:p>
            <a:pPr indent="0" lvl="0" marL="0" marR="0" rtl="0" algn="l">
              <a:spcBef>
                <a:spcPts val="1200"/>
              </a:spcBef>
              <a:spcAft>
                <a:spcPts val="0"/>
              </a:spcAft>
              <a:buNone/>
            </a:pPr>
            <a:r>
              <a:rPr lang="en-US" sz="1800">
                <a:solidFill>
                  <a:schemeClr val="dk1"/>
                </a:solidFill>
                <a:latin typeface="Calibri"/>
                <a:ea typeface="Calibri"/>
                <a:cs typeface="Calibri"/>
                <a:sym typeface="Calibri"/>
              </a:rPr>
              <a:t>Il est préférable de faire la </a:t>
            </a:r>
            <a:r>
              <a:rPr b="1" lang="en-US" sz="1800">
                <a:solidFill>
                  <a:schemeClr val="dk1"/>
                </a:solidFill>
                <a:latin typeface="Calibri"/>
                <a:ea typeface="Calibri"/>
                <a:cs typeface="Calibri"/>
                <a:sym typeface="Calibri"/>
              </a:rPr>
              <a:t>moyenne</a:t>
            </a:r>
            <a:r>
              <a:rPr lang="en-US" sz="1800">
                <a:solidFill>
                  <a:schemeClr val="dk1"/>
                </a:solidFill>
                <a:latin typeface="Calibri"/>
                <a:ea typeface="Calibri"/>
                <a:cs typeface="Calibri"/>
                <a:sym typeface="Calibri"/>
              </a:rPr>
              <a:t> sur des enregistrements plus longs (p. ex. </a:t>
            </a:r>
            <a:r>
              <a:rPr b="1" lang="en-US" sz="1800">
                <a:solidFill>
                  <a:schemeClr val="dk1"/>
                </a:solidFill>
                <a:latin typeface="Calibri"/>
                <a:ea typeface="Calibri"/>
                <a:cs typeface="Calibri"/>
                <a:sym typeface="Calibri"/>
              </a:rPr>
              <a:t>données triennales</a:t>
            </a:r>
            <a:r>
              <a:rPr lang="en-US" sz="1800">
                <a:solidFill>
                  <a:schemeClr val="dk1"/>
                </a:solidFill>
                <a:latin typeface="Calibri"/>
                <a:ea typeface="Calibri"/>
                <a:cs typeface="Calibri"/>
                <a:sym typeface="Calibri"/>
              </a:rPr>
              <a:t>) afin d'éliminer les effets des conditions météorologiques variables et de faire la moyenne des autres fluctuations inhérentes de l'occupation du bâtiment.</a:t>
            </a:r>
            <a:endParaRPr/>
          </a:p>
        </p:txBody>
      </p:sp>
      <p:pic>
        <p:nvPicPr>
          <p:cNvPr id="248" name="Google Shape;248;p12"/>
          <p:cNvPicPr preferRelativeResize="0"/>
          <p:nvPr/>
        </p:nvPicPr>
        <p:blipFill rotWithShape="1">
          <a:blip r:embed="rId6">
            <a:alphaModFix/>
          </a:blip>
          <a:srcRect b="0" l="0" r="0" t="0"/>
          <a:stretch/>
        </p:blipFill>
        <p:spPr>
          <a:xfrm>
            <a:off x="259443" y="4198212"/>
            <a:ext cx="378512" cy="368806"/>
          </a:xfrm>
          <a:prstGeom prst="rect">
            <a:avLst/>
          </a:prstGeom>
          <a:solidFill>
            <a:srgbClr val="FFFF00"/>
          </a:solidFill>
          <a:ln>
            <a:noFill/>
          </a:ln>
        </p:spPr>
      </p:pic>
      <p:pic>
        <p:nvPicPr>
          <p:cNvPr id="249" name="Google Shape;249;p12"/>
          <p:cNvPicPr preferRelativeResize="0"/>
          <p:nvPr/>
        </p:nvPicPr>
        <p:blipFill rotWithShape="1">
          <a:blip r:embed="rId6">
            <a:alphaModFix/>
          </a:blip>
          <a:srcRect b="0" l="0" r="0" t="0"/>
          <a:stretch/>
        </p:blipFill>
        <p:spPr>
          <a:xfrm>
            <a:off x="246743" y="4914900"/>
            <a:ext cx="378512" cy="390895"/>
          </a:xfrm>
          <a:prstGeom prst="rect">
            <a:avLst/>
          </a:prstGeom>
          <a:solidFill>
            <a:srgbClr val="FFFF00"/>
          </a:solidFill>
          <a:ln>
            <a:noFill/>
          </a:ln>
        </p:spPr>
      </p:pic>
      <p:grpSp>
        <p:nvGrpSpPr>
          <p:cNvPr id="250" name="Google Shape;250;p12"/>
          <p:cNvGrpSpPr/>
          <p:nvPr/>
        </p:nvGrpSpPr>
        <p:grpSpPr>
          <a:xfrm>
            <a:off x="5867400" y="997438"/>
            <a:ext cx="2123723" cy="2416125"/>
            <a:chOff x="6007343" y="1266895"/>
            <a:chExt cx="2123723" cy="2416125"/>
          </a:xfrm>
        </p:grpSpPr>
        <p:pic>
          <p:nvPicPr>
            <p:cNvPr id="251" name="Google Shape;251;p12"/>
            <p:cNvPicPr preferRelativeResize="0"/>
            <p:nvPr/>
          </p:nvPicPr>
          <p:blipFill rotWithShape="1">
            <a:blip r:embed="rId7">
              <a:alphaModFix/>
            </a:blip>
            <a:srcRect b="0" l="0" r="0" t="0"/>
            <a:stretch/>
          </p:blipFill>
          <p:spPr>
            <a:xfrm>
              <a:off x="6202461" y="1266895"/>
              <a:ext cx="1906369" cy="1928426"/>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52" name="Google Shape;252;p12"/>
            <p:cNvSpPr/>
            <p:nvPr/>
          </p:nvSpPr>
          <p:spPr>
            <a:xfrm rot="5400000">
              <a:off x="6258178" y="3019424"/>
              <a:ext cx="725714" cy="601477"/>
            </a:xfrm>
            <a:prstGeom prst="chevron">
              <a:avLst>
                <a:gd fmla="val 50000" name="adj"/>
              </a:avLst>
            </a:prstGeom>
            <a:solidFill>
              <a:srgbClr val="FFFF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253" name="Google Shape;253;p12"/>
            <p:cNvSpPr txBox="1"/>
            <p:nvPr/>
          </p:nvSpPr>
          <p:spPr>
            <a:xfrm>
              <a:off x="6007343" y="1917700"/>
              <a:ext cx="1193800" cy="92333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800">
                  <a:solidFill>
                    <a:srgbClr val="FFFF00"/>
                  </a:solidFill>
                  <a:latin typeface="Calibri"/>
                  <a:ea typeface="Calibri"/>
                  <a:cs typeface="Calibri"/>
                  <a:sym typeface="Calibri"/>
                </a:rPr>
                <a:t>Depuis la grille principale</a:t>
              </a:r>
              <a:endParaRPr/>
            </a:p>
          </p:txBody>
        </p:sp>
        <p:sp>
          <p:nvSpPr>
            <p:cNvPr id="254" name="Google Shape;254;p12"/>
            <p:cNvSpPr txBox="1"/>
            <p:nvPr/>
          </p:nvSpPr>
          <p:spPr>
            <a:xfrm>
              <a:off x="7300005" y="1879600"/>
              <a:ext cx="831061"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800">
                  <a:solidFill>
                    <a:srgbClr val="00CC00"/>
                  </a:solidFill>
                  <a:latin typeface="Calibri"/>
                  <a:ea typeface="Calibri"/>
                  <a:cs typeface="Calibri"/>
                  <a:sym typeface="Calibri"/>
                </a:rPr>
                <a:t>À partir de PV</a:t>
              </a:r>
              <a:endParaRPr/>
            </a:p>
          </p:txBody>
        </p:sp>
        <p:sp>
          <p:nvSpPr>
            <p:cNvPr id="255" name="Google Shape;255;p12"/>
            <p:cNvSpPr/>
            <p:nvPr/>
          </p:nvSpPr>
          <p:spPr>
            <a:xfrm rot="5400000">
              <a:off x="7296754" y="2975356"/>
              <a:ext cx="725714" cy="601477"/>
            </a:xfrm>
            <a:prstGeom prst="chevron">
              <a:avLst>
                <a:gd fmla="val 50000" name="adj"/>
              </a:avLst>
            </a:prstGeom>
            <a:solidFill>
              <a:srgbClr val="00B05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 name="Shape 259"/>
        <p:cNvGrpSpPr/>
        <p:nvPr/>
      </p:nvGrpSpPr>
      <p:grpSpPr>
        <a:xfrm>
          <a:off x="0" y="0"/>
          <a:ext cx="0" cy="0"/>
          <a:chOff x="0" y="0"/>
          <a:chExt cx="0" cy="0"/>
        </a:xfrm>
      </p:grpSpPr>
      <p:sp>
        <p:nvSpPr>
          <p:cNvPr id="260" name="Google Shape;260;p13"/>
          <p:cNvSpPr txBox="1"/>
          <p:nvPr>
            <p:ph idx="12" type="sldNum"/>
          </p:nvPr>
        </p:nvSpPr>
        <p:spPr>
          <a:xfrm>
            <a:off x="7010400" y="6572250"/>
            <a:ext cx="2133600" cy="28575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261" name="Google Shape;261;p13"/>
          <p:cNvSpPr txBox="1"/>
          <p:nvPr/>
        </p:nvSpPr>
        <p:spPr>
          <a:xfrm>
            <a:off x="280924" y="787908"/>
            <a:ext cx="7840606" cy="529777"/>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MÉTHODE D'ÉVALUATION</a:t>
            </a:r>
            <a:endParaRPr sz="2400">
              <a:solidFill>
                <a:schemeClr val="dk1"/>
              </a:solidFill>
              <a:latin typeface="Calibri"/>
              <a:ea typeface="Calibri"/>
              <a:cs typeface="Calibri"/>
              <a:sym typeface="Calibri"/>
            </a:endParaRPr>
          </a:p>
        </p:txBody>
      </p:sp>
      <p:pic>
        <p:nvPicPr>
          <p:cNvPr id="262" name="Google Shape;262;p13">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63" name="Google Shape;263;p13"/>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sz="2000"/>
              <a:t>B.3.4 - PART DES ÉNERGIES RENOUVELABLES SUR SITE DANS LA CONSOMMATION TOTALE D'ÉNERGIE ÉLECTRIQUE POUR LES OPÉRATIONS IMMOBILIERES</a:t>
            </a:r>
            <a:endParaRPr sz="2000"/>
          </a:p>
        </p:txBody>
      </p:sp>
      <p:sp>
        <p:nvSpPr>
          <p:cNvPr id="264" name="Google Shape;264;p13"/>
          <p:cNvSpPr txBox="1"/>
          <p:nvPr/>
        </p:nvSpPr>
        <p:spPr>
          <a:xfrm>
            <a:off x="391561" y="1151158"/>
            <a:ext cx="8752439" cy="283045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1600"/>
              <a:buFont typeface="Arial"/>
              <a:buNone/>
            </a:pPr>
            <a:r>
              <a:rPr lang="en-US" sz="1600">
                <a:solidFill>
                  <a:schemeClr val="dk1"/>
                </a:solidFill>
                <a:latin typeface="Calibri"/>
                <a:ea typeface="Calibri"/>
                <a:cs typeface="Calibri"/>
                <a:sym typeface="Calibri"/>
              </a:rPr>
              <a:t>La consommation réelle </a:t>
            </a:r>
            <a:r>
              <a:rPr b="1" lang="en-US" sz="1600">
                <a:solidFill>
                  <a:schemeClr val="dk1"/>
                </a:solidFill>
                <a:latin typeface="Calibri"/>
                <a:ea typeface="Calibri"/>
                <a:cs typeface="Calibri"/>
                <a:sym typeface="Calibri"/>
              </a:rPr>
              <a:t>d'</a:t>
            </a:r>
            <a:r>
              <a:rPr lang="en-US" sz="1600">
                <a:solidFill>
                  <a:schemeClr val="dk1"/>
                </a:solidFill>
                <a:latin typeface="Calibri"/>
                <a:ea typeface="Calibri"/>
                <a:cs typeface="Calibri"/>
                <a:sym typeface="Calibri"/>
              </a:rPr>
              <a:t>électricité</a:t>
            </a:r>
            <a:r>
              <a:rPr b="1" lang="en-US" sz="1600">
                <a:solidFill>
                  <a:schemeClr val="dk1"/>
                </a:solidFill>
                <a:latin typeface="Calibri"/>
                <a:ea typeface="Calibri"/>
                <a:cs typeface="Calibri"/>
                <a:sym typeface="Calibri"/>
              </a:rPr>
              <a:t> du réseau électrique principal </a:t>
            </a:r>
            <a:r>
              <a:rPr lang="en-US" sz="1600">
                <a:solidFill>
                  <a:schemeClr val="dk1"/>
                </a:solidFill>
                <a:latin typeface="Calibri"/>
                <a:ea typeface="Calibri"/>
                <a:cs typeface="Calibri"/>
                <a:sym typeface="Calibri"/>
              </a:rPr>
              <a:t>peut également être </a:t>
            </a:r>
            <a:r>
              <a:rPr b="1" lang="en-US" sz="1600">
                <a:solidFill>
                  <a:schemeClr val="dk1"/>
                </a:solidFill>
                <a:latin typeface="Calibri"/>
                <a:ea typeface="Calibri"/>
                <a:cs typeface="Calibri"/>
                <a:sym typeface="Calibri"/>
              </a:rPr>
              <a:t>contrôlée</a:t>
            </a:r>
            <a:r>
              <a:rPr lang="en-US" sz="1600">
                <a:solidFill>
                  <a:schemeClr val="dk1"/>
                </a:solidFill>
                <a:latin typeface="Calibri"/>
                <a:ea typeface="Calibri"/>
                <a:cs typeface="Calibri"/>
                <a:sym typeface="Calibri"/>
              </a:rPr>
              <a:t>. Le cas échéant, le système BEMS ou le système BMS peut fournir des données précieuses avec une ventilation de la consommation réelle d'électricité des différentes installations techniques. </a:t>
            </a:r>
            <a:endParaRPr/>
          </a:p>
          <a:p>
            <a:pPr indent="-342900" lvl="0" marL="342900" marR="0" rtl="0" algn="l">
              <a:spcBef>
                <a:spcPts val="320"/>
              </a:spcBef>
              <a:spcAft>
                <a:spcPts val="0"/>
              </a:spcAft>
              <a:buClr>
                <a:schemeClr val="dk1"/>
              </a:buClr>
              <a:buSzPts val="1600"/>
              <a:buFont typeface="Courier New"/>
              <a:buChar char="o"/>
            </a:pPr>
            <a:r>
              <a:rPr lang="en-US" sz="1600">
                <a:solidFill>
                  <a:schemeClr val="dk1"/>
                </a:solidFill>
                <a:latin typeface="Calibri"/>
                <a:ea typeface="Calibri"/>
                <a:cs typeface="Calibri"/>
                <a:sym typeface="Calibri"/>
              </a:rPr>
              <a:t>Le système de gestion de l'énergie du bâtiment (</a:t>
            </a:r>
            <a:r>
              <a:rPr b="1" lang="en-US" sz="1600">
                <a:solidFill>
                  <a:schemeClr val="dk1"/>
                </a:solidFill>
                <a:latin typeface="Calibri"/>
                <a:ea typeface="Calibri"/>
                <a:cs typeface="Calibri"/>
                <a:sym typeface="Calibri"/>
              </a:rPr>
              <a:t>BEMS</a:t>
            </a:r>
            <a:r>
              <a:rPr lang="en-US" sz="1600">
                <a:solidFill>
                  <a:schemeClr val="dk1"/>
                </a:solidFill>
                <a:latin typeface="Calibri"/>
                <a:ea typeface="Calibri"/>
                <a:cs typeface="Calibri"/>
                <a:sym typeface="Calibri"/>
              </a:rPr>
              <a:t>) contrôle et surveille la consommation d'énergie des différentes installations techniques et les conditions environnementales intérieures.  </a:t>
            </a:r>
            <a:endParaRPr/>
          </a:p>
          <a:p>
            <a:pPr indent="-342900" lvl="0" marL="342900" marR="0" rtl="0" algn="l">
              <a:spcBef>
                <a:spcPts val="320"/>
              </a:spcBef>
              <a:spcAft>
                <a:spcPts val="0"/>
              </a:spcAft>
              <a:buClr>
                <a:schemeClr val="dk1"/>
              </a:buClr>
              <a:buSzPts val="1600"/>
              <a:buFont typeface="Courier New"/>
              <a:buChar char="o"/>
            </a:pPr>
            <a:r>
              <a:rPr lang="en-US" sz="1600">
                <a:solidFill>
                  <a:schemeClr val="dk1"/>
                </a:solidFill>
                <a:latin typeface="Calibri"/>
                <a:ea typeface="Calibri"/>
                <a:cs typeface="Calibri"/>
                <a:sym typeface="Calibri"/>
              </a:rPr>
              <a:t>Le système de gestion du bâtiment (</a:t>
            </a:r>
            <a:r>
              <a:rPr b="1" lang="en-US" sz="1600">
                <a:solidFill>
                  <a:schemeClr val="dk1"/>
                </a:solidFill>
                <a:latin typeface="Calibri"/>
                <a:ea typeface="Calibri"/>
                <a:cs typeface="Calibri"/>
                <a:sym typeface="Calibri"/>
              </a:rPr>
              <a:t>BMS</a:t>
            </a:r>
            <a:r>
              <a:rPr lang="en-US" sz="1600">
                <a:solidFill>
                  <a:schemeClr val="dk1"/>
                </a:solidFill>
                <a:latin typeface="Calibri"/>
                <a:ea typeface="Calibri"/>
                <a:cs typeface="Calibri"/>
                <a:sym typeface="Calibri"/>
              </a:rPr>
              <a:t>) peut également inclure d'autres fonctions (par exemple, la sécurité, l'accès, les ascenseurs, la sécurité incendie).</a:t>
            </a:r>
            <a:endParaRPr/>
          </a:p>
        </p:txBody>
      </p:sp>
      <p:sp>
        <p:nvSpPr>
          <p:cNvPr id="265" name="Google Shape;265;p13"/>
          <p:cNvSpPr txBox="1"/>
          <p:nvPr/>
        </p:nvSpPr>
        <p:spPr>
          <a:xfrm>
            <a:off x="234043" y="2940352"/>
            <a:ext cx="8752439" cy="66102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1800"/>
              <a:buFont typeface="Arial"/>
              <a:buNone/>
            </a:pPr>
            <a:r>
              <a:rPr lang="en-US" sz="1800">
                <a:solidFill>
                  <a:schemeClr val="dk1"/>
                </a:solidFill>
                <a:latin typeface="Calibri"/>
                <a:ea typeface="Calibri"/>
                <a:cs typeface="Calibri"/>
                <a:sym typeface="Calibri"/>
              </a:rPr>
              <a:t>La </a:t>
            </a:r>
            <a:r>
              <a:rPr b="1" lang="en-US" sz="1800">
                <a:solidFill>
                  <a:schemeClr val="dk1"/>
                </a:solidFill>
                <a:latin typeface="Calibri"/>
                <a:ea typeface="Calibri"/>
                <a:cs typeface="Calibri"/>
                <a:sym typeface="Calibri"/>
              </a:rPr>
              <a:t>consommation annuelle réelle </a:t>
            </a:r>
            <a:r>
              <a:rPr lang="en-US" sz="1800">
                <a:solidFill>
                  <a:schemeClr val="dk1"/>
                </a:solidFill>
                <a:latin typeface="Calibri"/>
                <a:ea typeface="Calibri"/>
                <a:cs typeface="Calibri"/>
                <a:sym typeface="Calibri"/>
              </a:rPr>
              <a:t>d'</a:t>
            </a:r>
            <a:r>
              <a:rPr b="1" lang="en-US" sz="1800">
                <a:solidFill>
                  <a:schemeClr val="dk1"/>
                </a:solidFill>
                <a:latin typeface="Calibri"/>
                <a:ea typeface="Calibri"/>
                <a:cs typeface="Calibri"/>
                <a:sym typeface="Calibri"/>
              </a:rPr>
              <a:t>électricité</a:t>
            </a:r>
            <a:r>
              <a:rPr lang="en-US" sz="1800">
                <a:solidFill>
                  <a:schemeClr val="dk1"/>
                </a:solidFill>
                <a:latin typeface="Calibri"/>
                <a:ea typeface="Calibri"/>
                <a:cs typeface="Calibri"/>
                <a:sym typeface="Calibri"/>
              </a:rPr>
              <a:t> d'un bâtiment est également disponible à partir des </a:t>
            </a:r>
            <a:r>
              <a:rPr b="1" lang="en-US" sz="1800">
                <a:solidFill>
                  <a:schemeClr val="dk1"/>
                </a:solidFill>
                <a:latin typeface="Calibri"/>
                <a:ea typeface="Calibri"/>
                <a:cs typeface="Calibri"/>
                <a:sym typeface="Calibri"/>
              </a:rPr>
              <a:t>factures d'</a:t>
            </a:r>
            <a:r>
              <a:rPr lang="en-US" sz="1800">
                <a:solidFill>
                  <a:schemeClr val="dk1"/>
                </a:solidFill>
                <a:latin typeface="Calibri"/>
                <a:ea typeface="Calibri"/>
                <a:cs typeface="Calibri"/>
                <a:sym typeface="Calibri"/>
              </a:rPr>
              <a:t>électricité ou des </a:t>
            </a:r>
            <a:r>
              <a:rPr b="1" lang="en-US" sz="1800">
                <a:solidFill>
                  <a:schemeClr val="dk1"/>
                </a:solidFill>
                <a:latin typeface="Calibri"/>
                <a:ea typeface="Calibri"/>
                <a:cs typeface="Calibri"/>
                <a:sym typeface="Calibri"/>
              </a:rPr>
              <a:t>services publics</a:t>
            </a:r>
            <a:r>
              <a:rPr lang="en-US" sz="1800">
                <a:solidFill>
                  <a:schemeClr val="dk1"/>
                </a:solidFill>
                <a:latin typeface="Calibri"/>
                <a:ea typeface="Calibri"/>
                <a:cs typeface="Calibri"/>
                <a:sym typeface="Calibri"/>
              </a:rPr>
              <a:t>. Moyenne sur des périodes plus longues (par exemple </a:t>
            </a:r>
            <a:r>
              <a:rPr b="1" lang="en-US" sz="1800">
                <a:solidFill>
                  <a:schemeClr val="dk1"/>
                </a:solidFill>
                <a:latin typeface="Calibri"/>
                <a:ea typeface="Calibri"/>
                <a:cs typeface="Calibri"/>
                <a:sym typeface="Calibri"/>
              </a:rPr>
              <a:t>enregistrements sur trois ans</a:t>
            </a:r>
            <a:r>
              <a:rPr lang="en-US" sz="1800">
                <a:solidFill>
                  <a:schemeClr val="dk1"/>
                </a:solidFill>
                <a:latin typeface="Calibri"/>
                <a:ea typeface="Calibri"/>
                <a:cs typeface="Calibri"/>
                <a:sym typeface="Calibri"/>
              </a:rPr>
              <a:t>).</a:t>
            </a:r>
            <a:endParaRPr/>
          </a:p>
          <a:p>
            <a:pPr indent="0" lvl="0" marL="0" marR="0" rtl="0" algn="l">
              <a:spcBef>
                <a:spcPts val="440"/>
              </a:spcBef>
              <a:spcAft>
                <a:spcPts val="0"/>
              </a:spcAft>
              <a:buClr>
                <a:schemeClr val="dk1"/>
              </a:buClr>
              <a:buSzPts val="2200"/>
              <a:buFont typeface="Arial"/>
              <a:buNone/>
            </a:pPr>
            <a:r>
              <a:t/>
            </a:r>
            <a:endParaRPr sz="2200">
              <a:solidFill>
                <a:schemeClr val="dk1"/>
              </a:solidFill>
              <a:latin typeface="Calibri"/>
              <a:ea typeface="Calibri"/>
              <a:cs typeface="Calibri"/>
              <a:sym typeface="Calibri"/>
            </a:endParaRPr>
          </a:p>
          <a:p>
            <a:pPr indent="0" lvl="0" marL="0" marR="0" rtl="0" algn="l">
              <a:spcBef>
                <a:spcPts val="440"/>
              </a:spcBef>
              <a:spcAft>
                <a:spcPts val="0"/>
              </a:spcAft>
              <a:buClr>
                <a:schemeClr val="dk1"/>
              </a:buClr>
              <a:buSzPts val="2200"/>
              <a:buFont typeface="Arial"/>
              <a:buNone/>
            </a:pPr>
            <a:r>
              <a:t/>
            </a:r>
            <a:endParaRPr sz="2200">
              <a:solidFill>
                <a:schemeClr val="dk1"/>
              </a:solidFill>
              <a:latin typeface="Calibri"/>
              <a:ea typeface="Calibri"/>
              <a:cs typeface="Calibri"/>
              <a:sym typeface="Calibri"/>
            </a:endParaRPr>
          </a:p>
        </p:txBody>
      </p:sp>
      <p:sp>
        <p:nvSpPr>
          <p:cNvPr id="266" name="Google Shape;266;p13"/>
          <p:cNvSpPr/>
          <p:nvPr/>
        </p:nvSpPr>
        <p:spPr>
          <a:xfrm>
            <a:off x="740230" y="3947459"/>
            <a:ext cx="8403770" cy="135421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Les factures de services publics comprennent la demande </a:t>
            </a:r>
            <a:r>
              <a:rPr b="1" lang="en-US" sz="1400">
                <a:solidFill>
                  <a:schemeClr val="dk1"/>
                </a:solidFill>
                <a:latin typeface="Calibri"/>
                <a:ea typeface="Calibri"/>
                <a:cs typeface="Calibri"/>
                <a:sym typeface="Calibri"/>
              </a:rPr>
              <a:t>totale d</a:t>
            </a:r>
            <a:r>
              <a:rPr lang="en-US" sz="1400">
                <a:solidFill>
                  <a:schemeClr val="dk1"/>
                </a:solidFill>
                <a:latin typeface="Calibri"/>
                <a:ea typeface="Calibri"/>
                <a:cs typeface="Calibri"/>
                <a:sym typeface="Calibri"/>
              </a:rPr>
              <a:t>’</a:t>
            </a:r>
            <a:r>
              <a:rPr b="1" lang="en-US" sz="1400">
                <a:solidFill>
                  <a:schemeClr val="dk1"/>
                </a:solidFill>
                <a:latin typeface="Calibri"/>
                <a:ea typeface="Calibri"/>
                <a:cs typeface="Calibri"/>
                <a:sym typeface="Calibri"/>
              </a:rPr>
              <a:t>électricité</a:t>
            </a:r>
            <a:r>
              <a:rPr lang="en-US" sz="1400">
                <a:solidFill>
                  <a:schemeClr val="dk1"/>
                </a:solidFill>
                <a:latin typeface="Calibri"/>
                <a:ea typeface="Calibri"/>
                <a:cs typeface="Calibri"/>
                <a:sym typeface="Calibri"/>
              </a:rPr>
              <a:t> pour les services techniques du bâtiment (</a:t>
            </a:r>
            <a:r>
              <a:rPr i="1" lang="en-US" sz="1400">
                <a:solidFill>
                  <a:schemeClr val="dk1"/>
                </a:solidFill>
                <a:latin typeface="Calibri"/>
                <a:ea typeface="Calibri"/>
                <a:cs typeface="Calibri"/>
                <a:sym typeface="Calibri"/>
              </a:rPr>
              <a:t>dans le champ d’application ici</a:t>
            </a:r>
            <a:r>
              <a:rPr lang="en-US" sz="1400">
                <a:solidFill>
                  <a:schemeClr val="dk1"/>
                </a:solidFill>
                <a:latin typeface="Calibri"/>
                <a:ea typeface="Calibri"/>
                <a:cs typeface="Calibri"/>
                <a:sym typeface="Calibri"/>
              </a:rPr>
              <a:t>) et les charges de branchement, la cuisson etc (</a:t>
            </a:r>
            <a:r>
              <a:rPr i="1" lang="en-US" sz="1400">
                <a:solidFill>
                  <a:schemeClr val="dk1"/>
                </a:solidFill>
                <a:latin typeface="Calibri"/>
                <a:ea typeface="Calibri"/>
                <a:cs typeface="Calibri"/>
                <a:sym typeface="Calibri"/>
              </a:rPr>
              <a:t>pas dans le champ d’application ici</a:t>
            </a:r>
            <a:r>
              <a:rPr lang="en-US" sz="1400">
                <a:solidFill>
                  <a:schemeClr val="dk1"/>
                </a:solidFill>
                <a:latin typeface="Calibri"/>
                <a:ea typeface="Calibri"/>
                <a:cs typeface="Calibri"/>
                <a:sym typeface="Calibri"/>
              </a:rPr>
              <a:t>). </a:t>
            </a:r>
            <a:endParaRPr/>
          </a:p>
          <a:p>
            <a:pPr indent="0" lvl="0" marL="0" marR="0" rtl="0" algn="l">
              <a:spcBef>
                <a:spcPts val="1200"/>
              </a:spcBef>
              <a:spcAft>
                <a:spcPts val="0"/>
              </a:spcAft>
              <a:buNone/>
            </a:pPr>
            <a:r>
              <a:rPr b="1" lang="en-US" sz="1400">
                <a:solidFill>
                  <a:schemeClr val="dk1"/>
                </a:solidFill>
                <a:latin typeface="Calibri"/>
                <a:ea typeface="Calibri"/>
                <a:cs typeface="Calibri"/>
                <a:sym typeface="Calibri"/>
              </a:rPr>
              <a:t>Déségrégez la demande </a:t>
            </a:r>
            <a:r>
              <a:rPr lang="en-US" sz="1400">
                <a:solidFill>
                  <a:schemeClr val="dk1"/>
                </a:solidFill>
                <a:latin typeface="Calibri"/>
                <a:ea typeface="Calibri"/>
                <a:cs typeface="Calibri"/>
                <a:sym typeface="Calibri"/>
              </a:rPr>
              <a:t>d'</a:t>
            </a:r>
            <a:r>
              <a:rPr b="1" lang="en-US" sz="1400">
                <a:solidFill>
                  <a:schemeClr val="dk1"/>
                </a:solidFill>
                <a:latin typeface="Calibri"/>
                <a:ea typeface="Calibri"/>
                <a:cs typeface="Calibri"/>
                <a:sym typeface="Calibri"/>
              </a:rPr>
              <a:t>électricité</a:t>
            </a:r>
            <a:r>
              <a:rPr lang="en-US" sz="1400">
                <a:solidFill>
                  <a:schemeClr val="dk1"/>
                </a:solidFill>
                <a:latin typeface="Calibri"/>
                <a:ea typeface="Calibri"/>
                <a:cs typeface="Calibri"/>
                <a:sym typeface="Calibri"/>
              </a:rPr>
              <a:t> pour différentes utilisations finales à l'aide de simulations calibrées de bâtiments ou de résultats d'</a:t>
            </a:r>
            <a:r>
              <a:rPr b="1" lang="en-US" sz="1400">
                <a:solidFill>
                  <a:schemeClr val="dk1"/>
                </a:solidFill>
                <a:latin typeface="Calibri"/>
                <a:ea typeface="Calibri"/>
                <a:cs typeface="Calibri"/>
                <a:sym typeface="Calibri"/>
              </a:rPr>
              <a:t>enquête sur l'</a:t>
            </a:r>
            <a:r>
              <a:rPr lang="en-US" sz="1400">
                <a:solidFill>
                  <a:schemeClr val="dk1"/>
                </a:solidFill>
                <a:latin typeface="Calibri"/>
                <a:ea typeface="Calibri"/>
                <a:cs typeface="Calibri"/>
                <a:sym typeface="Calibri"/>
              </a:rPr>
              <a:t>utilisation provenant d'un audit énergétique</a:t>
            </a:r>
            <a:r>
              <a:rPr lang="en-US" sz="1600">
                <a:solidFill>
                  <a:schemeClr val="dk1"/>
                </a:solidFill>
                <a:latin typeface="Calibri"/>
                <a:ea typeface="Calibri"/>
                <a:cs typeface="Calibri"/>
                <a:sym typeface="Calibri"/>
              </a:rPr>
              <a:t>.</a:t>
            </a:r>
            <a:endParaRPr/>
          </a:p>
        </p:txBody>
      </p:sp>
      <p:pic>
        <p:nvPicPr>
          <p:cNvPr id="267" name="Google Shape;267;p13"/>
          <p:cNvPicPr preferRelativeResize="0"/>
          <p:nvPr/>
        </p:nvPicPr>
        <p:blipFill rotWithShape="1">
          <a:blip r:embed="rId5">
            <a:alphaModFix/>
          </a:blip>
          <a:srcRect b="0" l="0" r="0" t="0"/>
          <a:stretch/>
        </p:blipFill>
        <p:spPr>
          <a:xfrm>
            <a:off x="246743" y="4000407"/>
            <a:ext cx="378512" cy="368806"/>
          </a:xfrm>
          <a:prstGeom prst="rect">
            <a:avLst/>
          </a:prstGeom>
          <a:noFill/>
          <a:ln>
            <a:noFill/>
          </a:ln>
        </p:spPr>
      </p:pic>
      <p:pic>
        <p:nvPicPr>
          <p:cNvPr id="268" name="Google Shape;268;p13"/>
          <p:cNvPicPr preferRelativeResize="0"/>
          <p:nvPr/>
        </p:nvPicPr>
        <p:blipFill rotWithShape="1">
          <a:blip r:embed="rId6">
            <a:alphaModFix/>
          </a:blip>
          <a:srcRect b="0" l="0" r="0" t="0"/>
          <a:stretch/>
        </p:blipFill>
        <p:spPr>
          <a:xfrm>
            <a:off x="198084" y="4648950"/>
            <a:ext cx="474469" cy="478631"/>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69" name="Google Shape;269;p13"/>
          <p:cNvSpPr/>
          <p:nvPr/>
        </p:nvSpPr>
        <p:spPr>
          <a:xfrm>
            <a:off x="2969179" y="5383290"/>
            <a:ext cx="3996672"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Pour plus d'informations, voir l'indicateur </a:t>
            </a:r>
            <a:r>
              <a:rPr b="1" lang="en-US" sz="1800">
                <a:solidFill>
                  <a:schemeClr val="dk1"/>
                </a:solidFill>
                <a:latin typeface="Calibri"/>
                <a:ea typeface="Calibri"/>
                <a:cs typeface="Calibri"/>
                <a:sym typeface="Calibri"/>
              </a:rPr>
              <a:t>B.1.5</a:t>
            </a:r>
            <a:endParaRPr sz="1800">
              <a:solidFill>
                <a:schemeClr val="dk1"/>
              </a:solidFill>
              <a:latin typeface="Calibri"/>
              <a:ea typeface="Calibri"/>
              <a:cs typeface="Calibri"/>
              <a:sym typeface="Calibri"/>
            </a:endParaRPr>
          </a:p>
        </p:txBody>
      </p:sp>
      <p:pic>
        <p:nvPicPr>
          <p:cNvPr id="270" name="Google Shape;270;p13"/>
          <p:cNvPicPr preferRelativeResize="0"/>
          <p:nvPr/>
        </p:nvPicPr>
        <p:blipFill rotWithShape="1">
          <a:blip r:embed="rId5">
            <a:alphaModFix/>
          </a:blip>
          <a:srcRect b="0" l="0" r="0" t="0"/>
          <a:stretch/>
        </p:blipFill>
        <p:spPr>
          <a:xfrm>
            <a:off x="2463667" y="5421916"/>
            <a:ext cx="378512" cy="368806"/>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 name="Shape 274"/>
        <p:cNvGrpSpPr/>
        <p:nvPr/>
      </p:nvGrpSpPr>
      <p:grpSpPr>
        <a:xfrm>
          <a:off x="0" y="0"/>
          <a:ext cx="0" cy="0"/>
          <a:chOff x="0" y="0"/>
          <a:chExt cx="0" cy="0"/>
        </a:xfrm>
      </p:grpSpPr>
      <p:sp>
        <p:nvSpPr>
          <p:cNvPr id="275" name="Google Shape;275;p14"/>
          <p:cNvSpPr txBox="1"/>
          <p:nvPr>
            <p:ph idx="12" type="sldNum"/>
          </p:nvPr>
        </p:nvSpPr>
        <p:spPr>
          <a:xfrm>
            <a:off x="7010400" y="6572250"/>
            <a:ext cx="2133600" cy="273761"/>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276" name="Google Shape;276;p14">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77" name="Google Shape;277;p14"/>
          <p:cNvSpPr txBox="1"/>
          <p:nvPr/>
        </p:nvSpPr>
        <p:spPr>
          <a:xfrm>
            <a:off x="230451" y="1257740"/>
            <a:ext cx="8528710" cy="167009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rgbClr val="7F7F7F"/>
              </a:buClr>
              <a:buSzPts val="2200"/>
              <a:buFont typeface="Arial"/>
              <a:buNone/>
            </a:pPr>
            <a:r>
              <a:rPr b="1" lang="en-US" sz="2200">
                <a:solidFill>
                  <a:srgbClr val="7F7F7F"/>
                </a:solidFill>
                <a:latin typeface="Calibri"/>
                <a:ea typeface="Calibri"/>
                <a:cs typeface="Calibri"/>
                <a:sym typeface="Calibri"/>
              </a:rPr>
              <a:t>Les étapes de calcul sont les suivantes :</a:t>
            </a:r>
            <a:r>
              <a:rPr lang="en-US" sz="2200">
                <a:solidFill>
                  <a:schemeClr val="dk1"/>
                </a:solidFill>
                <a:latin typeface="Calibri"/>
                <a:ea typeface="Calibri"/>
                <a:cs typeface="Calibri"/>
                <a:sym typeface="Calibri"/>
              </a:rPr>
              <a:t> </a:t>
            </a:r>
            <a:endParaRPr sz="2200">
              <a:solidFill>
                <a:schemeClr val="dk1"/>
              </a:solidFill>
              <a:latin typeface="Calibri"/>
              <a:ea typeface="Calibri"/>
              <a:cs typeface="Calibri"/>
              <a:sym typeface="Calibri"/>
            </a:endParaRPr>
          </a:p>
          <a:p>
            <a:pPr indent="-457200" lvl="0" marL="457200" marR="0" rtl="0" algn="l">
              <a:spcBef>
                <a:spcPts val="400"/>
              </a:spcBef>
              <a:spcAft>
                <a:spcPts val="0"/>
              </a:spcAft>
              <a:buClr>
                <a:schemeClr val="dk1"/>
              </a:buClr>
              <a:buSzPts val="2000"/>
              <a:buFont typeface="Calibri"/>
              <a:buAutoNum type="arabicPeriod"/>
            </a:pPr>
            <a:r>
              <a:rPr lang="en-US" sz="2000">
                <a:solidFill>
                  <a:schemeClr val="dk1"/>
                </a:solidFill>
                <a:latin typeface="Calibri"/>
                <a:ea typeface="Calibri"/>
                <a:cs typeface="Calibri"/>
                <a:sym typeface="Calibri"/>
              </a:rPr>
              <a:t>Pour chaque bâtiment du quartier, calculer la moyenne annuelle de l'</a:t>
            </a:r>
            <a:r>
              <a:rPr b="1" lang="en-US" sz="2000">
                <a:solidFill>
                  <a:schemeClr val="dk1"/>
                </a:solidFill>
                <a:latin typeface="Calibri"/>
                <a:ea typeface="Calibri"/>
                <a:cs typeface="Calibri"/>
                <a:sym typeface="Calibri"/>
              </a:rPr>
              <a:t>électricité produite et utilisée sur place à partir de sources renouvelables</a:t>
            </a:r>
            <a:r>
              <a:rPr lang="en-US" sz="2000">
                <a:solidFill>
                  <a:schemeClr val="dk1"/>
                </a:solidFill>
                <a:latin typeface="Calibri"/>
                <a:ea typeface="Calibri"/>
                <a:cs typeface="Calibri"/>
                <a:sym typeface="Calibri"/>
              </a:rPr>
              <a:t> (par exemple l'énergie solaire utilisant le photovoltaïque, l'énergie éolienne utilisant des turbines) pour couvrir la demande des utilisations énergétiques prises en compte, en utilisant une valeur moyenne sur trois ans (si disponible), à partir de données ou de calculs surveillés (comme décrit au point B.1.5 - Énergie produite à partir de sources renouvelables dans la consommation totale d'énergie électrique)</a:t>
            </a:r>
            <a:endParaRPr/>
          </a:p>
          <a:p>
            <a:pPr indent="-317500" lvl="0" marL="457200" marR="0" rtl="0" algn="l">
              <a:spcBef>
                <a:spcPts val="440"/>
              </a:spcBef>
              <a:spcAft>
                <a:spcPts val="0"/>
              </a:spcAft>
              <a:buClr>
                <a:schemeClr val="dk1"/>
              </a:buClr>
              <a:buSzPts val="2200"/>
              <a:buFont typeface="Calibri"/>
              <a:buNone/>
            </a:pPr>
            <a:r>
              <a:t/>
            </a:r>
            <a:endParaRPr sz="2200">
              <a:solidFill>
                <a:schemeClr val="dk1"/>
              </a:solidFill>
              <a:latin typeface="Calibri"/>
              <a:ea typeface="Calibri"/>
              <a:cs typeface="Calibri"/>
              <a:sym typeface="Calibri"/>
            </a:endParaRPr>
          </a:p>
          <a:p>
            <a:pPr indent="-317500" lvl="0" marL="457200" marR="0" rtl="0" algn="l">
              <a:spcBef>
                <a:spcPts val="440"/>
              </a:spcBef>
              <a:spcAft>
                <a:spcPts val="0"/>
              </a:spcAft>
              <a:buClr>
                <a:schemeClr val="dk1"/>
              </a:buClr>
              <a:buSzPts val="2200"/>
              <a:buFont typeface="Calibri"/>
              <a:buNone/>
            </a:pPr>
            <a:r>
              <a:t/>
            </a:r>
            <a:endParaRPr sz="2200">
              <a:solidFill>
                <a:schemeClr val="dk1"/>
              </a:solidFill>
              <a:latin typeface="Calibri"/>
              <a:ea typeface="Calibri"/>
              <a:cs typeface="Calibri"/>
              <a:sym typeface="Calibri"/>
            </a:endParaRPr>
          </a:p>
          <a:p>
            <a:pPr indent="-317500" lvl="0" marL="457200" marR="0" rtl="0" algn="l">
              <a:spcBef>
                <a:spcPts val="440"/>
              </a:spcBef>
              <a:spcAft>
                <a:spcPts val="0"/>
              </a:spcAft>
              <a:buClr>
                <a:schemeClr val="dk1"/>
              </a:buClr>
              <a:buSzPts val="2200"/>
              <a:buFont typeface="Calibri"/>
              <a:buNone/>
            </a:pPr>
            <a:r>
              <a:t/>
            </a:r>
            <a:endParaRPr sz="2200">
              <a:solidFill>
                <a:schemeClr val="dk1"/>
              </a:solidFill>
              <a:latin typeface="Calibri"/>
              <a:ea typeface="Calibri"/>
              <a:cs typeface="Calibri"/>
              <a:sym typeface="Calibri"/>
            </a:endParaRPr>
          </a:p>
        </p:txBody>
      </p:sp>
      <p:sp>
        <p:nvSpPr>
          <p:cNvPr id="278" name="Google Shape;278;p14"/>
          <p:cNvSpPr txBox="1"/>
          <p:nvPr/>
        </p:nvSpPr>
        <p:spPr>
          <a:xfrm>
            <a:off x="268224" y="902208"/>
            <a:ext cx="7840606" cy="529777"/>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MÉTHODE D'ÉVALUATION</a:t>
            </a:r>
            <a:endParaRPr sz="2400" u="sng">
              <a:solidFill>
                <a:schemeClr val="dk1"/>
              </a:solidFill>
              <a:latin typeface="Calibri"/>
              <a:ea typeface="Calibri"/>
              <a:cs typeface="Calibri"/>
              <a:sym typeface="Calibri"/>
            </a:endParaRPr>
          </a:p>
        </p:txBody>
      </p:sp>
      <p:sp>
        <p:nvSpPr>
          <p:cNvPr id="279" name="Google Shape;279;p14"/>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sz="2000"/>
              <a:t>B.3.4 - PART DES ÉNERGIES RENOUVELABLES SUR SITE DANS LA CONSOMMATION TOTALE D'ÉNERGIE ÉLECTRIQUE POUR LES OPÉRATIONS IMMOBILIERES</a:t>
            </a:r>
            <a:endParaRPr b="1" sz="2000" u="sng">
              <a:solidFill>
                <a:srgbClr val="1A965E"/>
              </a:solidFill>
            </a:endParaRPr>
          </a:p>
        </p:txBody>
      </p:sp>
      <p:sp>
        <p:nvSpPr>
          <p:cNvPr id="280" name="Google Shape;280;p14"/>
          <p:cNvSpPr/>
          <p:nvPr/>
        </p:nvSpPr>
        <p:spPr>
          <a:xfrm>
            <a:off x="332051" y="4120713"/>
            <a:ext cx="8337323" cy="1661993"/>
          </a:xfrm>
          <a:prstGeom prst="rect">
            <a:avLst/>
          </a:prstGeom>
          <a:noFill/>
          <a:ln>
            <a:noFill/>
          </a:ln>
        </p:spPr>
        <p:txBody>
          <a:bodyPr anchorCtr="0" anchor="t" bIns="45700" lIns="91425" spcFirstLastPara="1" rIns="91425" wrap="square" tIns="45700">
            <a:spAutoFit/>
          </a:bodyPr>
          <a:lstStyle/>
          <a:p>
            <a:pPr indent="-457200" lvl="0" marL="457200" marR="0" rtl="0" algn="l">
              <a:spcBef>
                <a:spcPts val="0"/>
              </a:spcBef>
              <a:spcAft>
                <a:spcPts val="0"/>
              </a:spcAft>
              <a:buClr>
                <a:schemeClr val="dk1"/>
              </a:buClr>
              <a:buSzPts val="2000"/>
              <a:buFont typeface="Calibri"/>
              <a:buAutoNum type="arabicPeriod" startAt="2"/>
            </a:pPr>
            <a:r>
              <a:rPr lang="en-US" sz="2000">
                <a:solidFill>
                  <a:schemeClr val="dk1"/>
                </a:solidFill>
                <a:latin typeface="Calibri"/>
                <a:ea typeface="Calibri"/>
                <a:cs typeface="Calibri"/>
                <a:sym typeface="Calibri"/>
              </a:rPr>
              <a:t>Pour chaque bâtiment du quartier, calculer la moyenne annuelle de l'</a:t>
            </a:r>
            <a:r>
              <a:rPr b="1" lang="en-US" sz="2000">
                <a:solidFill>
                  <a:schemeClr val="dk1"/>
                </a:solidFill>
                <a:latin typeface="Calibri"/>
                <a:ea typeface="Calibri"/>
                <a:cs typeface="Calibri"/>
                <a:sym typeface="Calibri"/>
              </a:rPr>
              <a:t>électricité fournie au bâtiment à partir du réseau électrique principal</a:t>
            </a:r>
            <a:r>
              <a:rPr lang="en-US" sz="2000">
                <a:solidFill>
                  <a:schemeClr val="dk1"/>
                </a:solidFill>
                <a:latin typeface="Calibri"/>
                <a:ea typeface="Calibri"/>
                <a:cs typeface="Calibri"/>
                <a:sym typeface="Calibri"/>
              </a:rPr>
              <a:t>, pour couvrir les utilisations énergétiques prises en compte, à partir de données surveillées / mesurées ou de calculs (comme décrit au point B.1.3 - Consommation d'énergie électrique</a:t>
            </a:r>
            <a:r>
              <a:rPr lang="en-US" sz="2200">
                <a:solidFill>
                  <a:schemeClr val="dk1"/>
                </a:solidFill>
                <a:latin typeface="Calibri"/>
                <a:ea typeface="Calibri"/>
                <a:cs typeface="Calibri"/>
                <a:sym typeface="Calibri"/>
              </a:rPr>
              <a:t>)</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 name="Shape 284"/>
        <p:cNvGrpSpPr/>
        <p:nvPr/>
      </p:nvGrpSpPr>
      <p:grpSpPr>
        <a:xfrm>
          <a:off x="0" y="0"/>
          <a:ext cx="0" cy="0"/>
          <a:chOff x="0" y="0"/>
          <a:chExt cx="0" cy="0"/>
        </a:xfrm>
      </p:grpSpPr>
      <p:sp>
        <p:nvSpPr>
          <p:cNvPr id="285" name="Google Shape;285;p15"/>
          <p:cNvSpPr txBox="1"/>
          <p:nvPr>
            <p:ph idx="12" type="sldNum"/>
          </p:nvPr>
        </p:nvSpPr>
        <p:spPr>
          <a:xfrm>
            <a:off x="7010400" y="6572250"/>
            <a:ext cx="2133600" cy="273761"/>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286" name="Google Shape;286;p15">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87" name="Google Shape;287;p15"/>
          <p:cNvSpPr txBox="1"/>
          <p:nvPr/>
        </p:nvSpPr>
        <p:spPr>
          <a:xfrm>
            <a:off x="268224" y="902208"/>
            <a:ext cx="7840606" cy="529777"/>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MÉTHODE D'ÉVALUATION</a:t>
            </a:r>
            <a:endParaRPr sz="2400" u="sng">
              <a:solidFill>
                <a:schemeClr val="dk1"/>
              </a:solidFill>
              <a:latin typeface="Calibri"/>
              <a:ea typeface="Calibri"/>
              <a:cs typeface="Calibri"/>
              <a:sym typeface="Calibri"/>
            </a:endParaRPr>
          </a:p>
        </p:txBody>
      </p:sp>
      <p:sp>
        <p:nvSpPr>
          <p:cNvPr id="288" name="Google Shape;288;p15"/>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sz="2000"/>
              <a:t>B.3.4 - PART DES ÉNERGIES RENOUVELABLES SUR SITE DANS LA CONSOMMATION TOTALE D'ÉNERGIE ÉLECTRIQUE POUR LES OPÉRATIONS IMMOBILIERES</a:t>
            </a:r>
            <a:endParaRPr b="1" sz="2000" u="sng">
              <a:solidFill>
                <a:srgbClr val="1A965E"/>
              </a:solidFill>
            </a:endParaRPr>
          </a:p>
        </p:txBody>
      </p:sp>
      <p:pic>
        <p:nvPicPr>
          <p:cNvPr id="289" name="Google Shape;289;p15"/>
          <p:cNvPicPr preferRelativeResize="0"/>
          <p:nvPr/>
        </p:nvPicPr>
        <p:blipFill rotWithShape="1">
          <a:blip r:embed="rId5">
            <a:alphaModFix/>
          </a:blip>
          <a:srcRect b="0" l="0" r="0" t="0"/>
          <a:stretch/>
        </p:blipFill>
        <p:spPr>
          <a:xfrm>
            <a:off x="6486061" y="4337258"/>
            <a:ext cx="2612914" cy="1520419"/>
          </a:xfrm>
          <a:prstGeom prst="rect">
            <a:avLst/>
          </a:prstGeom>
          <a:noFill/>
          <a:ln>
            <a:noFill/>
          </a:ln>
        </p:spPr>
      </p:pic>
      <p:sp>
        <p:nvSpPr>
          <p:cNvPr id="290" name="Google Shape;290;p15"/>
          <p:cNvSpPr txBox="1"/>
          <p:nvPr/>
        </p:nvSpPr>
        <p:spPr>
          <a:xfrm>
            <a:off x="243151" y="1500804"/>
            <a:ext cx="8518078" cy="1105058"/>
          </a:xfrm>
          <a:prstGeom prst="rect">
            <a:avLst/>
          </a:prstGeom>
          <a:noFill/>
          <a:ln>
            <a:noFill/>
          </a:ln>
        </p:spPr>
        <p:txBody>
          <a:bodyPr anchorCtr="0" anchor="t" bIns="45700" lIns="91425" spcFirstLastPara="1" rIns="91425" wrap="square" tIns="45700">
            <a:noAutofit/>
          </a:bodyPr>
          <a:lstStyle/>
          <a:p>
            <a:pPr indent="-457200" lvl="0" marL="457200" marR="0" rtl="0" algn="l">
              <a:spcBef>
                <a:spcPts val="0"/>
              </a:spcBef>
              <a:spcAft>
                <a:spcPts val="0"/>
              </a:spcAft>
              <a:buClr>
                <a:schemeClr val="dk1"/>
              </a:buClr>
              <a:buSzPts val="2000"/>
              <a:buFont typeface="Calibri"/>
              <a:buAutoNum type="arabicPeriod" startAt="3"/>
            </a:pPr>
            <a:r>
              <a:rPr lang="en-US" sz="2000">
                <a:solidFill>
                  <a:schemeClr val="dk1"/>
                </a:solidFill>
                <a:latin typeface="Calibri"/>
                <a:ea typeface="Calibri"/>
                <a:cs typeface="Calibri"/>
                <a:sym typeface="Calibri"/>
              </a:rPr>
              <a:t>Additionner l'</a:t>
            </a:r>
            <a:r>
              <a:rPr b="1" lang="en-US" sz="2000">
                <a:solidFill>
                  <a:schemeClr val="dk1"/>
                </a:solidFill>
                <a:latin typeface="Calibri"/>
                <a:ea typeface="Calibri"/>
                <a:cs typeface="Calibri"/>
                <a:sym typeface="Calibri"/>
              </a:rPr>
              <a:t>électricité</a:t>
            </a:r>
            <a:r>
              <a:rPr lang="en-US" sz="2000">
                <a:solidFill>
                  <a:schemeClr val="dk1"/>
                </a:solidFill>
                <a:latin typeface="Calibri"/>
                <a:ea typeface="Calibri"/>
                <a:cs typeface="Calibri"/>
                <a:sym typeface="Calibri"/>
              </a:rPr>
              <a:t> annuelle</a:t>
            </a:r>
            <a:r>
              <a:rPr b="1" lang="en-US" sz="2000">
                <a:solidFill>
                  <a:schemeClr val="dk1"/>
                </a:solidFill>
                <a:latin typeface="Calibri"/>
                <a:ea typeface="Calibri"/>
                <a:cs typeface="Calibri"/>
                <a:sym typeface="Calibri"/>
              </a:rPr>
              <a:t> produite et utilisée sur place à partir de sources renouvelables de </a:t>
            </a:r>
            <a:r>
              <a:rPr lang="en-US" sz="2000">
                <a:solidFill>
                  <a:schemeClr val="dk1"/>
                </a:solidFill>
                <a:latin typeface="Calibri"/>
                <a:ea typeface="Calibri"/>
                <a:cs typeface="Calibri"/>
                <a:sym typeface="Calibri"/>
              </a:rPr>
              <a:t>chaque bâtiment jusqu'à un </a:t>
            </a:r>
            <a:r>
              <a:rPr b="1" lang="en-US" sz="2000">
                <a:solidFill>
                  <a:schemeClr val="dk1"/>
                </a:solidFill>
                <a:latin typeface="Calibri"/>
                <a:ea typeface="Calibri"/>
                <a:cs typeface="Calibri"/>
                <a:sym typeface="Calibri"/>
              </a:rPr>
              <a:t>total agrégé de l'énergie électrique issue de sources renouvelables </a:t>
            </a:r>
            <a:r>
              <a:rPr lang="en-US" sz="2200">
                <a:solidFill>
                  <a:schemeClr val="dk1"/>
                </a:solidFill>
                <a:latin typeface="Calibri"/>
                <a:ea typeface="Calibri"/>
                <a:cs typeface="Calibri"/>
                <a:sym typeface="Calibri"/>
              </a:rPr>
              <a:t>[kWh</a:t>
            </a:r>
            <a:r>
              <a:rPr baseline="-25000" lang="en-US" sz="2200">
                <a:solidFill>
                  <a:schemeClr val="dk1"/>
                </a:solidFill>
                <a:latin typeface="Calibri"/>
                <a:ea typeface="Calibri"/>
                <a:cs typeface="Calibri"/>
                <a:sym typeface="Calibri"/>
              </a:rPr>
              <a:t>e, SER</a:t>
            </a:r>
            <a:r>
              <a:rPr lang="en-US" sz="2200">
                <a:solidFill>
                  <a:schemeClr val="dk1"/>
                </a:solidFill>
                <a:latin typeface="Calibri"/>
                <a:ea typeface="Calibri"/>
                <a:cs typeface="Calibri"/>
                <a:sym typeface="Calibri"/>
              </a:rPr>
              <a:t>/an]</a:t>
            </a:r>
            <a:endParaRPr sz="2200">
              <a:solidFill>
                <a:schemeClr val="dk1"/>
              </a:solidFill>
              <a:latin typeface="Calibri"/>
              <a:ea typeface="Calibri"/>
              <a:cs typeface="Calibri"/>
              <a:sym typeface="Calibri"/>
            </a:endParaRPr>
          </a:p>
          <a:p>
            <a:pPr indent="-457200" lvl="0" marL="457200" marR="0" rtl="0" algn="l">
              <a:spcBef>
                <a:spcPts val="400"/>
              </a:spcBef>
              <a:spcAft>
                <a:spcPts val="0"/>
              </a:spcAft>
              <a:buClr>
                <a:schemeClr val="dk1"/>
              </a:buClr>
              <a:buSzPts val="2000"/>
              <a:buFont typeface="Calibri"/>
              <a:buAutoNum type="arabicPeriod" startAt="3"/>
            </a:pPr>
            <a:r>
              <a:rPr lang="en-US" sz="2000">
                <a:solidFill>
                  <a:schemeClr val="dk1"/>
                </a:solidFill>
                <a:latin typeface="Calibri"/>
                <a:ea typeface="Calibri"/>
                <a:cs typeface="Calibri"/>
                <a:sym typeface="Calibri"/>
              </a:rPr>
              <a:t>Additionner la consommation annuelle d'énergie électrique de chaque bâtiment à la </a:t>
            </a:r>
            <a:r>
              <a:rPr b="1" lang="en-US" sz="2000">
                <a:solidFill>
                  <a:schemeClr val="dk1"/>
                </a:solidFill>
                <a:latin typeface="Calibri"/>
                <a:ea typeface="Calibri"/>
                <a:cs typeface="Calibri"/>
                <a:sym typeface="Calibri"/>
              </a:rPr>
              <a:t>consommation</a:t>
            </a:r>
            <a:r>
              <a:rPr lang="en-US" sz="2000">
                <a:solidFill>
                  <a:schemeClr val="dk1"/>
                </a:solidFill>
                <a:latin typeface="Calibri"/>
                <a:ea typeface="Calibri"/>
                <a:cs typeface="Calibri"/>
                <a:sym typeface="Calibri"/>
              </a:rPr>
              <a:t> totale d'</a:t>
            </a:r>
            <a:r>
              <a:rPr b="1" lang="en-US" sz="2000">
                <a:solidFill>
                  <a:schemeClr val="dk1"/>
                </a:solidFill>
                <a:latin typeface="Calibri"/>
                <a:ea typeface="Calibri"/>
                <a:cs typeface="Calibri"/>
                <a:sym typeface="Calibri"/>
              </a:rPr>
              <a:t>énergie</a:t>
            </a:r>
            <a:r>
              <a:rPr lang="en-US" sz="2000">
                <a:solidFill>
                  <a:schemeClr val="dk1"/>
                </a:solidFill>
                <a:latin typeface="Calibri"/>
                <a:ea typeface="Calibri"/>
                <a:cs typeface="Calibri"/>
                <a:sym typeface="Calibri"/>
              </a:rPr>
              <a:t> électrique agrégée (SER et réseau)</a:t>
            </a:r>
            <a:r>
              <a:rPr b="1" lang="en-US" sz="2000">
                <a:solidFill>
                  <a:schemeClr val="dk1"/>
                </a:solidFill>
                <a:latin typeface="Calibri"/>
                <a:ea typeface="Calibri"/>
                <a:cs typeface="Calibri"/>
                <a:sym typeface="Calibri"/>
              </a:rPr>
              <a:t>, </a:t>
            </a:r>
            <a:r>
              <a:rPr lang="en-US" sz="2000">
                <a:solidFill>
                  <a:schemeClr val="dk1"/>
                </a:solidFill>
                <a:latin typeface="Calibri"/>
                <a:ea typeface="Calibri"/>
                <a:cs typeface="Calibri"/>
                <a:sym typeface="Calibri"/>
              </a:rPr>
              <a:t>[kWh</a:t>
            </a:r>
            <a:r>
              <a:rPr baseline="-25000" lang="en-US" sz="2000">
                <a:solidFill>
                  <a:schemeClr val="dk1"/>
                </a:solidFill>
                <a:latin typeface="Calibri"/>
                <a:ea typeface="Calibri"/>
                <a:cs typeface="Calibri"/>
                <a:sym typeface="Calibri"/>
              </a:rPr>
              <a:t>e</a:t>
            </a:r>
            <a:r>
              <a:rPr lang="en-US" sz="2000">
                <a:solidFill>
                  <a:schemeClr val="dk1"/>
                </a:solidFill>
                <a:latin typeface="Calibri"/>
                <a:ea typeface="Calibri"/>
                <a:cs typeface="Calibri"/>
                <a:sym typeface="Calibri"/>
              </a:rPr>
              <a:t>/an]</a:t>
            </a:r>
            <a:endParaRPr/>
          </a:p>
          <a:p>
            <a:pPr indent="-457200" lvl="0" marL="457200" marR="0" rtl="0" algn="l">
              <a:spcBef>
                <a:spcPts val="400"/>
              </a:spcBef>
              <a:spcAft>
                <a:spcPts val="0"/>
              </a:spcAft>
              <a:buClr>
                <a:schemeClr val="dk1"/>
              </a:buClr>
              <a:buSzPts val="2000"/>
              <a:buFont typeface="Calibri"/>
              <a:buAutoNum type="arabicPeriod" startAt="3"/>
            </a:pPr>
            <a:r>
              <a:rPr lang="en-US" sz="2000">
                <a:solidFill>
                  <a:schemeClr val="dk1"/>
                </a:solidFill>
                <a:latin typeface="Calibri"/>
                <a:ea typeface="Calibri"/>
                <a:cs typeface="Calibri"/>
                <a:sym typeface="Calibri"/>
              </a:rPr>
              <a:t>Calculer la valeur de l’indicateur en </a:t>
            </a:r>
            <a:r>
              <a:rPr b="1" lang="en-US" sz="2000">
                <a:solidFill>
                  <a:schemeClr val="dk1"/>
                </a:solidFill>
                <a:latin typeface="Calibri"/>
                <a:ea typeface="Calibri"/>
                <a:cs typeface="Calibri"/>
                <a:sym typeface="Calibri"/>
              </a:rPr>
              <a:t>pourcentage du rapport entre la quantité totale d’énergie électrique provenant des SER (étape 3) </a:t>
            </a:r>
            <a:r>
              <a:rPr lang="en-US" sz="2000">
                <a:solidFill>
                  <a:schemeClr val="dk1"/>
                </a:solidFill>
                <a:latin typeface="Calibri"/>
                <a:ea typeface="Calibri"/>
                <a:cs typeface="Calibri"/>
                <a:sym typeface="Calibri"/>
              </a:rPr>
              <a:t>et la </a:t>
            </a:r>
            <a:r>
              <a:rPr b="1" lang="en-US" sz="2000">
                <a:solidFill>
                  <a:schemeClr val="dk1"/>
                </a:solidFill>
                <a:latin typeface="Calibri"/>
                <a:ea typeface="Calibri"/>
                <a:cs typeface="Calibri"/>
                <a:sym typeface="Calibri"/>
              </a:rPr>
              <a:t>consommation totale d’énergie électrique (SER et </a:t>
            </a:r>
            <a:r>
              <a:rPr lang="en-US" sz="2000">
                <a:solidFill>
                  <a:schemeClr val="dk1"/>
                </a:solidFill>
                <a:latin typeface="Calibri"/>
                <a:ea typeface="Calibri"/>
                <a:cs typeface="Calibri"/>
                <a:sym typeface="Calibri"/>
              </a:rPr>
              <a:t>réseau) </a:t>
            </a:r>
            <a:r>
              <a:rPr b="1" lang="en-US" sz="2000">
                <a:solidFill>
                  <a:srgbClr val="1A965E"/>
                </a:solidFill>
                <a:latin typeface="Calibri"/>
                <a:ea typeface="Calibri"/>
                <a:cs typeface="Calibri"/>
                <a:sym typeface="Calibri"/>
              </a:rPr>
              <a:t>(étape 4)</a:t>
            </a:r>
            <a:r>
              <a:rPr lang="en-US" sz="2000">
                <a:solidFill>
                  <a:schemeClr val="dk1"/>
                </a:solidFill>
                <a:latin typeface="Calibri"/>
                <a:ea typeface="Calibri"/>
                <a:cs typeface="Calibri"/>
                <a:sym typeface="Calibri"/>
              </a:rPr>
              <a:t>, [%]</a:t>
            </a:r>
            <a:endParaRPr sz="2000">
              <a:solidFill>
                <a:schemeClr val="dk1"/>
              </a:solidFill>
              <a:latin typeface="Calibri"/>
              <a:ea typeface="Calibri"/>
              <a:cs typeface="Calibri"/>
              <a:sym typeface="Calibri"/>
            </a:endParaRPr>
          </a:p>
          <a:p>
            <a:pPr indent="-317500" lvl="0" marL="457200" marR="0" rtl="0" algn="l">
              <a:spcBef>
                <a:spcPts val="440"/>
              </a:spcBef>
              <a:spcAft>
                <a:spcPts val="0"/>
              </a:spcAft>
              <a:buClr>
                <a:schemeClr val="dk1"/>
              </a:buClr>
              <a:buSzPts val="2200"/>
              <a:buFont typeface="Calibri"/>
              <a:buNone/>
            </a:pPr>
            <a:r>
              <a:t/>
            </a:r>
            <a:endParaRPr sz="2200">
              <a:solidFill>
                <a:schemeClr val="dk1"/>
              </a:solidFill>
              <a:latin typeface="Calibri"/>
              <a:ea typeface="Calibri"/>
              <a:cs typeface="Calibri"/>
              <a:sym typeface="Calibri"/>
            </a:endParaRPr>
          </a:p>
          <a:p>
            <a:pPr indent="-317500" lvl="0" marL="457200" marR="0" rtl="0" algn="l">
              <a:spcBef>
                <a:spcPts val="440"/>
              </a:spcBef>
              <a:spcAft>
                <a:spcPts val="0"/>
              </a:spcAft>
              <a:buClr>
                <a:schemeClr val="dk1"/>
              </a:buClr>
              <a:buSzPts val="2200"/>
              <a:buFont typeface="Calibri"/>
              <a:buNone/>
            </a:pPr>
            <a:r>
              <a:t/>
            </a:r>
            <a:endParaRPr sz="2200">
              <a:solidFill>
                <a:schemeClr val="dk1"/>
              </a:solidFill>
              <a:latin typeface="Calibri"/>
              <a:ea typeface="Calibri"/>
              <a:cs typeface="Calibri"/>
              <a:sym typeface="Calibri"/>
            </a:endParaRPr>
          </a:p>
          <a:p>
            <a:pPr indent="-317500" lvl="0" marL="457200" marR="0" rtl="0" algn="l">
              <a:spcBef>
                <a:spcPts val="440"/>
              </a:spcBef>
              <a:spcAft>
                <a:spcPts val="0"/>
              </a:spcAft>
              <a:buClr>
                <a:schemeClr val="dk1"/>
              </a:buClr>
              <a:buSzPts val="2200"/>
              <a:buFont typeface="Calibri"/>
              <a:buNone/>
            </a:pPr>
            <a:r>
              <a:t/>
            </a:r>
            <a:endParaRPr sz="2200">
              <a:solidFill>
                <a:schemeClr val="dk1"/>
              </a:solidFill>
              <a:latin typeface="Calibri"/>
              <a:ea typeface="Calibri"/>
              <a:cs typeface="Calibri"/>
              <a:sym typeface="Calibri"/>
            </a:endParaRPr>
          </a:p>
          <a:p>
            <a:pPr indent="-317500" lvl="0" marL="457200" marR="0" rtl="0" algn="l">
              <a:spcBef>
                <a:spcPts val="440"/>
              </a:spcBef>
              <a:spcAft>
                <a:spcPts val="0"/>
              </a:spcAft>
              <a:buClr>
                <a:schemeClr val="dk1"/>
              </a:buClr>
              <a:buSzPts val="2200"/>
              <a:buFont typeface="Calibri"/>
              <a:buNone/>
            </a:pPr>
            <a:r>
              <a:t/>
            </a:r>
            <a:endParaRPr sz="2200">
              <a:solidFill>
                <a:schemeClr val="dk1"/>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4" name="Shape 294"/>
        <p:cNvGrpSpPr/>
        <p:nvPr/>
      </p:nvGrpSpPr>
      <p:grpSpPr>
        <a:xfrm>
          <a:off x="0" y="0"/>
          <a:ext cx="0" cy="0"/>
          <a:chOff x="0" y="0"/>
          <a:chExt cx="0" cy="0"/>
        </a:xfrm>
      </p:grpSpPr>
      <p:sp>
        <p:nvSpPr>
          <p:cNvPr id="295" name="Google Shape;295;p16"/>
          <p:cNvSpPr txBox="1"/>
          <p:nvPr>
            <p:ph idx="12" type="sldNum"/>
          </p:nvPr>
        </p:nvSpPr>
        <p:spPr>
          <a:xfrm>
            <a:off x="7010400" y="6581775"/>
            <a:ext cx="2133600" cy="2762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296" name="Google Shape;296;p16"/>
          <p:cNvSpPr txBox="1"/>
          <p:nvPr/>
        </p:nvSpPr>
        <p:spPr>
          <a:xfrm>
            <a:off x="268224" y="902208"/>
            <a:ext cx="7840606" cy="529777"/>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RÉFÉRENCES et NORMES</a:t>
            </a:r>
            <a:endParaRPr sz="2400">
              <a:solidFill>
                <a:schemeClr val="dk1"/>
              </a:solidFill>
              <a:latin typeface="Calibri"/>
              <a:ea typeface="Calibri"/>
              <a:cs typeface="Calibri"/>
              <a:sym typeface="Calibri"/>
            </a:endParaRPr>
          </a:p>
        </p:txBody>
      </p:sp>
      <p:sp>
        <p:nvSpPr>
          <p:cNvPr id="297" name="Google Shape;297;p16"/>
          <p:cNvSpPr txBox="1"/>
          <p:nvPr/>
        </p:nvSpPr>
        <p:spPr>
          <a:xfrm>
            <a:off x="268224" y="1320800"/>
            <a:ext cx="8855825" cy="4519384"/>
          </a:xfrm>
          <a:prstGeom prst="rect">
            <a:avLst/>
          </a:prstGeom>
          <a:noFill/>
          <a:ln>
            <a:noFill/>
          </a:ln>
        </p:spPr>
        <p:txBody>
          <a:bodyPr anchorCtr="0" anchor="t" bIns="45700" lIns="91425" spcFirstLastPara="1" rIns="91425" wrap="square" tIns="45700">
            <a:noAutofit/>
          </a:bodyPr>
          <a:lstStyle/>
          <a:p>
            <a:pPr indent="-361950" lvl="0" marL="361950" marR="0" rtl="0" algn="l">
              <a:spcBef>
                <a:spcPts val="0"/>
              </a:spcBef>
              <a:spcAft>
                <a:spcPts val="0"/>
              </a:spcAft>
              <a:buClr>
                <a:schemeClr val="dk1"/>
              </a:buClr>
              <a:buSzPts val="2200"/>
              <a:buFont typeface="Arial"/>
              <a:buNone/>
            </a:pPr>
            <a:r>
              <a:rPr b="1" lang="en-US" sz="2200">
                <a:solidFill>
                  <a:schemeClr val="dk1"/>
                </a:solidFill>
                <a:latin typeface="Calibri"/>
                <a:ea typeface="Calibri"/>
                <a:cs typeface="Calibri"/>
                <a:sym typeface="Calibri"/>
              </a:rPr>
              <a:t>ROUGE 2018. </a:t>
            </a:r>
            <a:r>
              <a:rPr lang="en-US" sz="2200">
                <a:solidFill>
                  <a:schemeClr val="dk1"/>
                </a:solidFill>
                <a:latin typeface="Calibri"/>
                <a:ea typeface="Calibri"/>
                <a:cs typeface="Calibri"/>
                <a:sym typeface="Calibri"/>
              </a:rPr>
              <a:t>Directive (UE) 2018/2001 du Parlement européen et du Conseil du 11 décembre 2018 relative à la promotion de l'utilisation de l'énergie produite à partir de sources renouvelables (refonte). Bruxelles : Commission européenne. http://data.europa.eu/eli/dir/2018/2001/oj </a:t>
            </a:r>
            <a:endParaRPr sz="2200">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ts val="2200"/>
              <a:buFont typeface="Arial"/>
              <a:buNone/>
            </a:pPr>
            <a:r>
              <a:rPr b="1" lang="en-US" sz="2200">
                <a:solidFill>
                  <a:schemeClr val="dk1"/>
                </a:solidFill>
                <a:latin typeface="Calibri"/>
                <a:ea typeface="Calibri"/>
                <a:cs typeface="Calibri"/>
                <a:sym typeface="Calibri"/>
              </a:rPr>
              <a:t>2013/114/UE</a:t>
            </a:r>
            <a:r>
              <a:rPr lang="en-US" sz="2200">
                <a:solidFill>
                  <a:schemeClr val="dk1"/>
                </a:solidFill>
                <a:latin typeface="Calibri"/>
                <a:ea typeface="Calibri"/>
                <a:cs typeface="Calibri"/>
                <a:sym typeface="Calibri"/>
              </a:rPr>
              <a:t> : décision de la Commission du 1er mars 2013</a:t>
            </a:r>
            <a:endParaRPr/>
          </a:p>
          <a:p>
            <a:pPr indent="-395288" lvl="0" marL="395288" marR="0" rtl="0" algn="l">
              <a:spcBef>
                <a:spcPts val="0"/>
              </a:spcBef>
              <a:spcAft>
                <a:spcPts val="0"/>
              </a:spcAft>
              <a:buClr>
                <a:schemeClr val="dk1"/>
              </a:buClr>
              <a:buSzPts val="2200"/>
              <a:buFont typeface="Arial"/>
              <a:buNone/>
            </a:pPr>
            <a:r>
              <a:rPr b="1" lang="en-US" sz="2200">
                <a:solidFill>
                  <a:schemeClr val="dk1"/>
                </a:solidFill>
                <a:latin typeface="Calibri"/>
                <a:ea typeface="Calibri"/>
                <a:cs typeface="Calibri"/>
                <a:sym typeface="Calibri"/>
              </a:rPr>
              <a:t>EN 15603</a:t>
            </a:r>
            <a:r>
              <a:rPr lang="en-US" sz="2200">
                <a:solidFill>
                  <a:schemeClr val="dk1"/>
                </a:solidFill>
                <a:latin typeface="Calibri"/>
                <a:ea typeface="Calibri"/>
                <a:cs typeface="Calibri"/>
                <a:sym typeface="Calibri"/>
              </a:rPr>
              <a:t>:2008 - Performance énergétique des bâtiments. Consommation énergétique globale et définition des notations énergétiques. Bruxelles : Comité européen de normalisation.</a:t>
            </a:r>
            <a:endParaRPr/>
          </a:p>
          <a:p>
            <a:pPr indent="-395288" lvl="0" marL="395288" marR="0" rtl="0" algn="l">
              <a:spcBef>
                <a:spcPts val="0"/>
              </a:spcBef>
              <a:spcAft>
                <a:spcPts val="0"/>
              </a:spcAft>
              <a:buClr>
                <a:schemeClr val="dk1"/>
              </a:buClr>
              <a:buSzPts val="2200"/>
              <a:buFont typeface="Arial"/>
              <a:buNone/>
            </a:pPr>
            <a:r>
              <a:rPr b="1" lang="en-US" sz="2200">
                <a:solidFill>
                  <a:schemeClr val="dk1"/>
                </a:solidFill>
                <a:latin typeface="Calibri"/>
                <a:ea typeface="Calibri"/>
                <a:cs typeface="Calibri"/>
                <a:sym typeface="Calibri"/>
              </a:rPr>
              <a:t>EN 13790</a:t>
            </a:r>
            <a:r>
              <a:rPr lang="en-US" sz="2200">
                <a:solidFill>
                  <a:schemeClr val="dk1"/>
                </a:solidFill>
                <a:latin typeface="Calibri"/>
                <a:ea typeface="Calibri"/>
                <a:cs typeface="Calibri"/>
                <a:sym typeface="Calibri"/>
              </a:rPr>
              <a:t>:2008 - Performance énergétique des bâtiments. Calcul de la consommation d'énergie pour le chauffage et le refroidissement des locaux. Bruxelles : Comité européen de normalisation.</a:t>
            </a:r>
            <a:endParaRPr/>
          </a:p>
          <a:p>
            <a:pPr indent="-395288" lvl="0" marL="395288" marR="0" rtl="0" algn="l">
              <a:spcBef>
                <a:spcPts val="0"/>
              </a:spcBef>
              <a:spcAft>
                <a:spcPts val="0"/>
              </a:spcAft>
              <a:buClr>
                <a:schemeClr val="dk1"/>
              </a:buClr>
              <a:buSzPts val="2200"/>
              <a:buFont typeface="Arial"/>
              <a:buNone/>
            </a:pPr>
            <a:r>
              <a:rPr b="1" lang="en-US" sz="2200">
                <a:solidFill>
                  <a:schemeClr val="dk1"/>
                </a:solidFill>
                <a:latin typeface="Calibri"/>
                <a:ea typeface="Calibri"/>
                <a:cs typeface="Calibri"/>
                <a:sym typeface="Calibri"/>
              </a:rPr>
              <a:t>Niveau(x)</a:t>
            </a:r>
            <a:r>
              <a:rPr lang="en-US" sz="2200">
                <a:solidFill>
                  <a:schemeClr val="dk1"/>
                </a:solidFill>
                <a:latin typeface="Calibri"/>
                <a:ea typeface="Calibri"/>
                <a:cs typeface="Calibri"/>
                <a:sym typeface="Calibri"/>
              </a:rPr>
              <a:t> Partie 1-2 - Version bêta. Bruxelles : Commission européenne. https://environment.ec.europa.eu/topics/circular-economy/levels_en</a:t>
            </a:r>
            <a:endParaRPr/>
          </a:p>
          <a:p>
            <a:pPr indent="-395288" lvl="0" marL="395288" marR="0" rtl="0" algn="l">
              <a:spcBef>
                <a:spcPts val="0"/>
              </a:spcBef>
              <a:spcAft>
                <a:spcPts val="0"/>
              </a:spcAft>
              <a:buClr>
                <a:schemeClr val="dk1"/>
              </a:buClr>
              <a:buSzPts val="2200"/>
              <a:buFont typeface="Arial"/>
              <a:buNone/>
            </a:pPr>
            <a:r>
              <a:t/>
            </a:r>
            <a:endParaRPr sz="2200">
              <a:solidFill>
                <a:schemeClr val="dk1"/>
              </a:solidFill>
              <a:latin typeface="Calibri"/>
              <a:ea typeface="Calibri"/>
              <a:cs typeface="Calibri"/>
              <a:sym typeface="Calibri"/>
            </a:endParaRPr>
          </a:p>
          <a:p>
            <a:pPr indent="-395288" lvl="0" marL="395288" marR="0" rtl="0" algn="l">
              <a:spcBef>
                <a:spcPts val="0"/>
              </a:spcBef>
              <a:spcAft>
                <a:spcPts val="0"/>
              </a:spcAft>
              <a:buClr>
                <a:schemeClr val="dk1"/>
              </a:buClr>
              <a:buSzPts val="2200"/>
              <a:buFont typeface="Arial"/>
              <a:buNone/>
            </a:pPr>
            <a:r>
              <a:t/>
            </a:r>
            <a:endParaRPr sz="2200">
              <a:solidFill>
                <a:schemeClr val="dk1"/>
              </a:solidFill>
              <a:latin typeface="Calibri"/>
              <a:ea typeface="Calibri"/>
              <a:cs typeface="Calibri"/>
              <a:sym typeface="Calibri"/>
            </a:endParaRPr>
          </a:p>
        </p:txBody>
      </p:sp>
      <p:pic>
        <p:nvPicPr>
          <p:cNvPr id="298" name="Google Shape;298;p16">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99" name="Google Shape;299;p16"/>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sz="2000"/>
              <a:t>B.3.4 - PART DES ÉNERGIES RENOUVELABLES SUR SITE DANS LA CONSOMMATION TOTALE D'ÉNERGIE ÉLECTRIQUE POUR LES OPÉRATIONS IMMOBILIERES</a:t>
            </a:r>
            <a:endParaRPr sz="20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17"/>
          <p:cNvSpPr txBox="1"/>
          <p:nvPr>
            <p:ph idx="12" type="sldNum"/>
          </p:nvPr>
        </p:nvSpPr>
        <p:spPr>
          <a:xfrm>
            <a:off x="7010400" y="6581775"/>
            <a:ext cx="2133600" cy="2762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305" name="Google Shape;305;p17">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306" name="Google Shape;306;p17"/>
          <p:cNvSpPr txBox="1"/>
          <p:nvPr/>
        </p:nvSpPr>
        <p:spPr>
          <a:xfrm>
            <a:off x="268224" y="902208"/>
            <a:ext cx="7840606" cy="529777"/>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RÉFÉRENCES et NORMES</a:t>
            </a:r>
            <a:endParaRPr sz="2400">
              <a:solidFill>
                <a:schemeClr val="dk1"/>
              </a:solidFill>
              <a:latin typeface="Calibri"/>
              <a:ea typeface="Calibri"/>
              <a:cs typeface="Calibri"/>
              <a:sym typeface="Calibri"/>
            </a:endParaRPr>
          </a:p>
        </p:txBody>
      </p:sp>
      <p:sp>
        <p:nvSpPr>
          <p:cNvPr id="307" name="Google Shape;307;p17"/>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000"/>
              <a:buFont typeface="Calibri"/>
              <a:buNone/>
            </a:pPr>
            <a:r>
              <a:rPr lang="en-US" sz="2000"/>
              <a:t>B.3.4 - PART DES ÉNERGIES RENOUVELABLES SUR SITE DANS LA CONSOMMATION TOTALE D'ÉNERGIE ÉLECTRIQUE POUR LES OPÉRATIONS IMMOBILIERES</a:t>
            </a:r>
            <a:endParaRPr b="1" sz="2000" u="sng">
              <a:solidFill>
                <a:srgbClr val="1A965E"/>
              </a:solidFill>
            </a:endParaRPr>
          </a:p>
        </p:txBody>
      </p:sp>
      <p:sp>
        <p:nvSpPr>
          <p:cNvPr id="308" name="Google Shape;308;p17"/>
          <p:cNvSpPr/>
          <p:nvPr/>
        </p:nvSpPr>
        <p:spPr>
          <a:xfrm>
            <a:off x="352982" y="1431985"/>
            <a:ext cx="8791017" cy="101566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Calibri"/>
                <a:ea typeface="Calibri"/>
                <a:cs typeface="Calibri"/>
                <a:sym typeface="Calibri"/>
              </a:rPr>
              <a:t>https://ec.europa.eu/energy/en/topics/energy-strategy-and-energy-union/clean-energy-all-europeans</a:t>
            </a:r>
            <a:endParaRPr/>
          </a:p>
          <a:p>
            <a:pPr indent="0" lvl="0" marL="0" marR="0" rtl="0" algn="l">
              <a:spcBef>
                <a:spcPts val="0"/>
              </a:spcBef>
              <a:spcAft>
                <a:spcPts val="0"/>
              </a:spcAft>
              <a:buNone/>
            </a:pPr>
            <a:r>
              <a:t/>
            </a:r>
            <a:endParaRPr sz="2000">
              <a:solidFill>
                <a:schemeClr val="dk1"/>
              </a:solidFill>
              <a:latin typeface="Calibri"/>
              <a:ea typeface="Calibri"/>
              <a:cs typeface="Calibri"/>
              <a:sym typeface="Calibri"/>
            </a:endParaRPr>
          </a:p>
        </p:txBody>
      </p:sp>
      <p:pic>
        <p:nvPicPr>
          <p:cNvPr id="309" name="Google Shape;309;p17"/>
          <p:cNvPicPr preferRelativeResize="0"/>
          <p:nvPr/>
        </p:nvPicPr>
        <p:blipFill rotWithShape="1">
          <a:blip r:embed="rId5">
            <a:alphaModFix/>
          </a:blip>
          <a:srcRect b="0" l="0" r="0" t="0"/>
          <a:stretch/>
        </p:blipFill>
        <p:spPr>
          <a:xfrm>
            <a:off x="3064614" y="1822447"/>
            <a:ext cx="4505324" cy="4163683"/>
          </a:xfrm>
          <a:prstGeom prst="rect">
            <a:avLst/>
          </a:prstGeom>
          <a:noFill/>
          <a:ln>
            <a:noFill/>
          </a:ln>
        </p:spPr>
      </p:pic>
      <p:sp>
        <p:nvSpPr>
          <p:cNvPr id="310" name="Google Shape;310;p17"/>
          <p:cNvSpPr txBox="1"/>
          <p:nvPr/>
        </p:nvSpPr>
        <p:spPr>
          <a:xfrm>
            <a:off x="3108419" y="3446346"/>
            <a:ext cx="815882" cy="227948"/>
          </a:xfrm>
          <a:prstGeom prst="rect">
            <a:avLst/>
          </a:prstGeom>
          <a:solidFill>
            <a:srgbClr val="F2F2F2"/>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Efficacité Energétique</a:t>
            </a:r>
            <a:endParaRPr b="1" sz="700">
              <a:solidFill>
                <a:srgbClr val="7F7F7F"/>
              </a:solidFill>
              <a:latin typeface="Arial"/>
              <a:ea typeface="Arial"/>
              <a:cs typeface="Arial"/>
              <a:sym typeface="Arial"/>
            </a:endParaRPr>
          </a:p>
        </p:txBody>
      </p:sp>
      <p:sp>
        <p:nvSpPr>
          <p:cNvPr id="311" name="Google Shape;311;p17"/>
          <p:cNvSpPr txBox="1"/>
          <p:nvPr/>
        </p:nvSpPr>
        <p:spPr>
          <a:xfrm>
            <a:off x="3113182" y="4403609"/>
            <a:ext cx="815882" cy="227948"/>
          </a:xfrm>
          <a:prstGeom prst="rect">
            <a:avLst/>
          </a:prstGeom>
          <a:solidFill>
            <a:srgbClr val="F2F2F2"/>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Régulation Electrique</a:t>
            </a:r>
            <a:endParaRPr b="1" sz="700">
              <a:solidFill>
                <a:srgbClr val="7F7F7F"/>
              </a:solidFill>
              <a:latin typeface="Arial"/>
              <a:ea typeface="Arial"/>
              <a:cs typeface="Arial"/>
              <a:sym typeface="Arial"/>
            </a:endParaRPr>
          </a:p>
        </p:txBody>
      </p:sp>
      <p:sp>
        <p:nvSpPr>
          <p:cNvPr id="312" name="Google Shape;312;p17"/>
          <p:cNvSpPr txBox="1"/>
          <p:nvPr/>
        </p:nvSpPr>
        <p:spPr>
          <a:xfrm>
            <a:off x="3103657" y="5241808"/>
            <a:ext cx="815882" cy="227948"/>
          </a:xfrm>
          <a:prstGeom prst="rect">
            <a:avLst/>
          </a:prstGeom>
          <a:solidFill>
            <a:srgbClr val="F2F2F2"/>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Préparation au risque</a:t>
            </a:r>
            <a:endParaRPr b="1" sz="700">
              <a:solidFill>
                <a:srgbClr val="7F7F7F"/>
              </a:solidFill>
              <a:latin typeface="Arial"/>
              <a:ea typeface="Arial"/>
              <a:cs typeface="Arial"/>
              <a:sym typeface="Arial"/>
            </a:endParaRPr>
          </a:p>
        </p:txBody>
      </p:sp>
      <p:sp>
        <p:nvSpPr>
          <p:cNvPr id="313" name="Google Shape;313;p17"/>
          <p:cNvSpPr txBox="1"/>
          <p:nvPr/>
        </p:nvSpPr>
        <p:spPr>
          <a:xfrm>
            <a:off x="3138899" y="2423160"/>
            <a:ext cx="815882" cy="335669"/>
          </a:xfrm>
          <a:prstGeom prst="rect">
            <a:avLst/>
          </a:prstGeom>
          <a:solidFill>
            <a:srgbClr val="F2F2F2"/>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Performance Energétique des Bâtiments</a:t>
            </a:r>
            <a:endParaRPr b="1" sz="700">
              <a:solidFill>
                <a:srgbClr val="7F7F7F"/>
              </a:solidFill>
              <a:latin typeface="Arial"/>
              <a:ea typeface="Arial"/>
              <a:cs typeface="Arial"/>
              <a:sym typeface="Arial"/>
            </a:endParaRPr>
          </a:p>
        </p:txBody>
      </p:sp>
      <p:sp>
        <p:nvSpPr>
          <p:cNvPr id="314" name="Google Shape;314;p17"/>
          <p:cNvSpPr txBox="1"/>
          <p:nvPr/>
        </p:nvSpPr>
        <p:spPr>
          <a:xfrm>
            <a:off x="3116039" y="2903220"/>
            <a:ext cx="815882" cy="227948"/>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Energie Renouvelable</a:t>
            </a:r>
            <a:endParaRPr b="1" sz="700">
              <a:solidFill>
                <a:srgbClr val="7F7F7F"/>
              </a:solidFill>
              <a:latin typeface="Arial"/>
              <a:ea typeface="Arial"/>
              <a:cs typeface="Arial"/>
              <a:sym typeface="Arial"/>
            </a:endParaRPr>
          </a:p>
        </p:txBody>
      </p:sp>
      <p:sp>
        <p:nvSpPr>
          <p:cNvPr id="315" name="Google Shape;315;p17"/>
          <p:cNvSpPr txBox="1"/>
          <p:nvPr/>
        </p:nvSpPr>
        <p:spPr>
          <a:xfrm>
            <a:off x="3126199" y="3901440"/>
            <a:ext cx="815882" cy="335669"/>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Gouvernance de l’Energie de l’union</a:t>
            </a:r>
            <a:endParaRPr b="1" sz="700">
              <a:solidFill>
                <a:srgbClr val="7F7F7F"/>
              </a:solidFill>
              <a:latin typeface="Arial"/>
              <a:ea typeface="Arial"/>
              <a:cs typeface="Arial"/>
              <a:sym typeface="Arial"/>
            </a:endParaRPr>
          </a:p>
        </p:txBody>
      </p:sp>
      <p:sp>
        <p:nvSpPr>
          <p:cNvPr id="316" name="Google Shape;316;p17"/>
          <p:cNvSpPr txBox="1"/>
          <p:nvPr/>
        </p:nvSpPr>
        <p:spPr>
          <a:xfrm>
            <a:off x="3121119" y="4775200"/>
            <a:ext cx="815882" cy="227948"/>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Directive sur l’Electricité</a:t>
            </a:r>
            <a:endParaRPr b="1" sz="700">
              <a:solidFill>
                <a:srgbClr val="7F7F7F"/>
              </a:solidFill>
              <a:latin typeface="Arial"/>
              <a:ea typeface="Arial"/>
              <a:cs typeface="Arial"/>
              <a:sym typeface="Arial"/>
            </a:endParaRPr>
          </a:p>
        </p:txBody>
      </p:sp>
      <p:sp>
        <p:nvSpPr>
          <p:cNvPr id="317" name="Google Shape;317;p17"/>
          <p:cNvSpPr txBox="1"/>
          <p:nvPr/>
        </p:nvSpPr>
        <p:spPr>
          <a:xfrm>
            <a:off x="3136359" y="5699760"/>
            <a:ext cx="815882" cy="120226"/>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ACER</a:t>
            </a:r>
            <a:endParaRPr b="1" sz="700">
              <a:solidFill>
                <a:srgbClr val="7F7F7F"/>
              </a:solidFill>
              <a:latin typeface="Arial"/>
              <a:ea typeface="Arial"/>
              <a:cs typeface="Arial"/>
              <a:sym typeface="Arial"/>
            </a:endParaRPr>
          </a:p>
        </p:txBody>
      </p:sp>
      <p:sp>
        <p:nvSpPr>
          <p:cNvPr id="318" name="Google Shape;318;p17"/>
          <p:cNvSpPr txBox="1"/>
          <p:nvPr/>
        </p:nvSpPr>
        <p:spPr>
          <a:xfrm>
            <a:off x="4794979" y="2481146"/>
            <a:ext cx="615221" cy="227948"/>
          </a:xfrm>
          <a:prstGeom prst="rect">
            <a:avLst/>
          </a:prstGeom>
          <a:solidFill>
            <a:srgbClr val="92D050"/>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u="sng">
                <a:solidFill>
                  <a:srgbClr val="0070C0"/>
                </a:solidFill>
                <a:latin typeface="Arial"/>
                <a:ea typeface="Arial"/>
                <a:cs typeface="Arial"/>
                <a:sym typeface="Arial"/>
              </a:rPr>
              <a:t>Accord Politique</a:t>
            </a:r>
            <a:endParaRPr b="1" sz="700" u="sng">
              <a:solidFill>
                <a:srgbClr val="0070C0"/>
              </a:solidFill>
              <a:latin typeface="Arial"/>
              <a:ea typeface="Arial"/>
              <a:cs typeface="Arial"/>
              <a:sym typeface="Arial"/>
            </a:endParaRPr>
          </a:p>
        </p:txBody>
      </p:sp>
      <p:sp>
        <p:nvSpPr>
          <p:cNvPr id="319" name="Google Shape;319;p17"/>
          <p:cNvSpPr txBox="1"/>
          <p:nvPr/>
        </p:nvSpPr>
        <p:spPr>
          <a:xfrm>
            <a:off x="4794979" y="3923866"/>
            <a:ext cx="615221" cy="227948"/>
          </a:xfrm>
          <a:prstGeom prst="rect">
            <a:avLst/>
          </a:prstGeom>
          <a:solidFill>
            <a:srgbClr val="92D050"/>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u="sng">
                <a:solidFill>
                  <a:srgbClr val="0070C0"/>
                </a:solidFill>
                <a:latin typeface="Arial"/>
                <a:ea typeface="Arial"/>
                <a:cs typeface="Arial"/>
                <a:sym typeface="Arial"/>
              </a:rPr>
              <a:t>Accord Politique</a:t>
            </a:r>
            <a:endParaRPr b="1" sz="700" u="sng">
              <a:solidFill>
                <a:srgbClr val="0070C0"/>
              </a:solidFill>
              <a:latin typeface="Arial"/>
              <a:ea typeface="Arial"/>
              <a:cs typeface="Arial"/>
              <a:sym typeface="Arial"/>
            </a:endParaRPr>
          </a:p>
        </p:txBody>
      </p:sp>
      <p:sp>
        <p:nvSpPr>
          <p:cNvPr id="320" name="Google Shape;320;p17"/>
          <p:cNvSpPr txBox="1"/>
          <p:nvPr/>
        </p:nvSpPr>
        <p:spPr>
          <a:xfrm>
            <a:off x="4800059" y="4411546"/>
            <a:ext cx="615221" cy="227948"/>
          </a:xfrm>
          <a:prstGeom prst="rect">
            <a:avLst/>
          </a:prstGeom>
          <a:solidFill>
            <a:srgbClr val="92D050"/>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u="sng">
                <a:solidFill>
                  <a:srgbClr val="0070C0"/>
                </a:solidFill>
                <a:latin typeface="Arial"/>
                <a:ea typeface="Arial"/>
                <a:cs typeface="Arial"/>
                <a:sym typeface="Arial"/>
              </a:rPr>
              <a:t>Accord Politique</a:t>
            </a:r>
            <a:endParaRPr b="1" sz="700" u="sng">
              <a:solidFill>
                <a:srgbClr val="0070C0"/>
              </a:solidFill>
              <a:latin typeface="Arial"/>
              <a:ea typeface="Arial"/>
              <a:cs typeface="Arial"/>
              <a:sym typeface="Arial"/>
            </a:endParaRPr>
          </a:p>
        </p:txBody>
      </p:sp>
      <p:sp>
        <p:nvSpPr>
          <p:cNvPr id="321" name="Google Shape;321;p17"/>
          <p:cNvSpPr txBox="1"/>
          <p:nvPr/>
        </p:nvSpPr>
        <p:spPr>
          <a:xfrm>
            <a:off x="4789899" y="4807786"/>
            <a:ext cx="615221" cy="227948"/>
          </a:xfrm>
          <a:prstGeom prst="rect">
            <a:avLst/>
          </a:prstGeom>
          <a:solidFill>
            <a:srgbClr val="92D050"/>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u="sng">
                <a:solidFill>
                  <a:srgbClr val="0070C0"/>
                </a:solidFill>
                <a:latin typeface="Arial"/>
                <a:ea typeface="Arial"/>
                <a:cs typeface="Arial"/>
                <a:sym typeface="Arial"/>
              </a:rPr>
              <a:t>Accord Politique</a:t>
            </a:r>
            <a:endParaRPr b="1" sz="700" u="sng">
              <a:solidFill>
                <a:srgbClr val="0070C0"/>
              </a:solidFill>
              <a:latin typeface="Arial"/>
              <a:ea typeface="Arial"/>
              <a:cs typeface="Arial"/>
              <a:sym typeface="Arial"/>
            </a:endParaRPr>
          </a:p>
        </p:txBody>
      </p:sp>
      <p:sp>
        <p:nvSpPr>
          <p:cNvPr id="322" name="Google Shape;322;p17"/>
          <p:cNvSpPr txBox="1"/>
          <p:nvPr/>
        </p:nvSpPr>
        <p:spPr>
          <a:xfrm>
            <a:off x="4769579" y="5229426"/>
            <a:ext cx="615221" cy="227948"/>
          </a:xfrm>
          <a:prstGeom prst="rect">
            <a:avLst/>
          </a:prstGeom>
          <a:solidFill>
            <a:srgbClr val="92D050"/>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u="sng">
                <a:solidFill>
                  <a:srgbClr val="0070C0"/>
                </a:solidFill>
                <a:latin typeface="Arial"/>
                <a:ea typeface="Arial"/>
                <a:cs typeface="Arial"/>
                <a:sym typeface="Arial"/>
              </a:rPr>
              <a:t>Accord Politique</a:t>
            </a:r>
            <a:endParaRPr b="1" sz="700" u="sng">
              <a:solidFill>
                <a:srgbClr val="0070C0"/>
              </a:solidFill>
              <a:latin typeface="Arial"/>
              <a:ea typeface="Arial"/>
              <a:cs typeface="Arial"/>
              <a:sym typeface="Arial"/>
            </a:endParaRPr>
          </a:p>
        </p:txBody>
      </p:sp>
      <p:sp>
        <p:nvSpPr>
          <p:cNvPr id="323" name="Google Shape;323;p17"/>
          <p:cNvSpPr txBox="1"/>
          <p:nvPr/>
        </p:nvSpPr>
        <p:spPr>
          <a:xfrm>
            <a:off x="4800059" y="5645986"/>
            <a:ext cx="615221" cy="227948"/>
          </a:xfrm>
          <a:prstGeom prst="rect">
            <a:avLst/>
          </a:prstGeom>
          <a:solidFill>
            <a:srgbClr val="92D050"/>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u="sng">
                <a:solidFill>
                  <a:srgbClr val="0070C0"/>
                </a:solidFill>
                <a:latin typeface="Arial"/>
                <a:ea typeface="Arial"/>
                <a:cs typeface="Arial"/>
                <a:sym typeface="Arial"/>
              </a:rPr>
              <a:t>Accord Politique</a:t>
            </a:r>
            <a:endParaRPr b="1" sz="700" u="sng">
              <a:solidFill>
                <a:srgbClr val="0070C0"/>
              </a:solidFill>
              <a:latin typeface="Arial"/>
              <a:ea typeface="Arial"/>
              <a:cs typeface="Arial"/>
              <a:sym typeface="Arial"/>
            </a:endParaRPr>
          </a:p>
        </p:txBody>
      </p:sp>
      <p:sp>
        <p:nvSpPr>
          <p:cNvPr id="324" name="Google Shape;324;p17"/>
          <p:cNvSpPr txBox="1"/>
          <p:nvPr/>
        </p:nvSpPr>
        <p:spPr>
          <a:xfrm>
            <a:off x="4774659" y="3441266"/>
            <a:ext cx="615221" cy="227948"/>
          </a:xfrm>
          <a:prstGeom prst="rect">
            <a:avLst/>
          </a:prstGeom>
          <a:solidFill>
            <a:srgbClr val="92D050"/>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u="sng">
                <a:solidFill>
                  <a:srgbClr val="0070C0"/>
                </a:solidFill>
                <a:latin typeface="Arial"/>
                <a:ea typeface="Arial"/>
                <a:cs typeface="Arial"/>
                <a:sym typeface="Arial"/>
              </a:rPr>
              <a:t>Accord Politique</a:t>
            </a:r>
            <a:endParaRPr b="1" sz="700" u="sng">
              <a:solidFill>
                <a:srgbClr val="0070C0"/>
              </a:solidFill>
              <a:latin typeface="Arial"/>
              <a:ea typeface="Arial"/>
              <a:cs typeface="Arial"/>
              <a:sym typeface="Arial"/>
            </a:endParaRPr>
          </a:p>
        </p:txBody>
      </p:sp>
      <p:sp>
        <p:nvSpPr>
          <p:cNvPr id="325" name="Google Shape;325;p17"/>
          <p:cNvSpPr txBox="1"/>
          <p:nvPr/>
        </p:nvSpPr>
        <p:spPr>
          <a:xfrm>
            <a:off x="4800059" y="2938346"/>
            <a:ext cx="615221" cy="227948"/>
          </a:xfrm>
          <a:prstGeom prst="rect">
            <a:avLst/>
          </a:prstGeom>
          <a:solidFill>
            <a:srgbClr val="92D050"/>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u="sng">
                <a:solidFill>
                  <a:srgbClr val="0070C0"/>
                </a:solidFill>
                <a:latin typeface="Arial"/>
                <a:ea typeface="Arial"/>
                <a:cs typeface="Arial"/>
                <a:sym typeface="Arial"/>
              </a:rPr>
              <a:t>Accord Politique</a:t>
            </a:r>
            <a:endParaRPr b="1" sz="700" u="sng">
              <a:solidFill>
                <a:srgbClr val="0070C0"/>
              </a:solidFill>
              <a:latin typeface="Arial"/>
              <a:ea typeface="Arial"/>
              <a:cs typeface="Arial"/>
              <a:sym typeface="Arial"/>
            </a:endParaRPr>
          </a:p>
        </p:txBody>
      </p:sp>
      <p:sp>
        <p:nvSpPr>
          <p:cNvPr id="326" name="Google Shape;326;p17"/>
          <p:cNvSpPr txBox="1"/>
          <p:nvPr/>
        </p:nvSpPr>
        <p:spPr>
          <a:xfrm>
            <a:off x="4003040" y="1983740"/>
            <a:ext cx="690880" cy="335669"/>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Proposition Commission Européenne</a:t>
            </a:r>
            <a:endParaRPr b="1" sz="700">
              <a:solidFill>
                <a:srgbClr val="7F7F7F"/>
              </a:solidFill>
              <a:latin typeface="Arial"/>
              <a:ea typeface="Arial"/>
              <a:cs typeface="Arial"/>
              <a:sym typeface="Arial"/>
            </a:endParaRPr>
          </a:p>
        </p:txBody>
      </p:sp>
      <p:sp>
        <p:nvSpPr>
          <p:cNvPr id="327" name="Google Shape;327;p17"/>
          <p:cNvSpPr txBox="1"/>
          <p:nvPr/>
        </p:nvSpPr>
        <p:spPr>
          <a:xfrm>
            <a:off x="4775200" y="2009140"/>
            <a:ext cx="650240" cy="335669"/>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Négociations Interinstitutionnelles EU</a:t>
            </a:r>
            <a:endParaRPr b="1" sz="700">
              <a:solidFill>
                <a:srgbClr val="7F7F7F"/>
              </a:solidFill>
              <a:latin typeface="Arial"/>
              <a:ea typeface="Arial"/>
              <a:cs typeface="Arial"/>
              <a:sym typeface="Arial"/>
            </a:endParaRPr>
          </a:p>
        </p:txBody>
      </p:sp>
      <p:sp>
        <p:nvSpPr>
          <p:cNvPr id="328" name="Google Shape;328;p17"/>
          <p:cNvSpPr txBox="1"/>
          <p:nvPr/>
        </p:nvSpPr>
        <p:spPr>
          <a:xfrm>
            <a:off x="6798110" y="2002452"/>
            <a:ext cx="690880" cy="283808"/>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Publication Journal Officiel</a:t>
            </a:r>
            <a:endParaRPr b="1" sz="700">
              <a:solidFill>
                <a:srgbClr val="7F7F7F"/>
              </a:solidFill>
              <a:latin typeface="Arial"/>
              <a:ea typeface="Arial"/>
              <a:cs typeface="Arial"/>
              <a:sym typeface="Arial"/>
            </a:endParaRPr>
          </a:p>
        </p:txBody>
      </p:sp>
      <p:sp>
        <p:nvSpPr>
          <p:cNvPr id="329" name="Google Shape;329;p17"/>
          <p:cNvSpPr txBox="1"/>
          <p:nvPr/>
        </p:nvSpPr>
        <p:spPr>
          <a:xfrm>
            <a:off x="6177280" y="2034540"/>
            <a:ext cx="528320" cy="227948"/>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Adoption du Conseil</a:t>
            </a:r>
            <a:endParaRPr b="1" sz="700">
              <a:solidFill>
                <a:srgbClr val="7F7F7F"/>
              </a:solidFill>
              <a:latin typeface="Arial"/>
              <a:ea typeface="Arial"/>
              <a:cs typeface="Arial"/>
              <a:sym typeface="Arial"/>
            </a:endParaRPr>
          </a:p>
        </p:txBody>
      </p:sp>
      <p:sp>
        <p:nvSpPr>
          <p:cNvPr id="330" name="Google Shape;330;p17"/>
          <p:cNvSpPr txBox="1"/>
          <p:nvPr/>
        </p:nvSpPr>
        <p:spPr>
          <a:xfrm>
            <a:off x="5506720" y="1998980"/>
            <a:ext cx="599440" cy="335669"/>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Adoption Parlement Européen</a:t>
            </a:r>
            <a:endParaRPr b="1" sz="700">
              <a:solidFill>
                <a:srgbClr val="7F7F7F"/>
              </a:solidFill>
              <a:latin typeface="Arial"/>
              <a:ea typeface="Arial"/>
              <a:cs typeface="Arial"/>
              <a:sym typeface="Arial"/>
            </a:endParaRPr>
          </a:p>
        </p:txBody>
      </p:sp>
      <p:sp>
        <p:nvSpPr>
          <p:cNvPr id="331" name="Google Shape;331;p17"/>
          <p:cNvSpPr txBox="1"/>
          <p:nvPr/>
        </p:nvSpPr>
        <p:spPr>
          <a:xfrm>
            <a:off x="3947160" y="1836421"/>
            <a:ext cx="3307080" cy="115417"/>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Package de Energie propre pour tous les européens : Processus législatif </a:t>
            </a:r>
            <a:endParaRPr b="1" sz="700">
              <a:solidFill>
                <a:srgbClr val="7F7F7F"/>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5" name="Shape 335"/>
        <p:cNvGrpSpPr/>
        <p:nvPr/>
      </p:nvGrpSpPr>
      <p:grpSpPr>
        <a:xfrm>
          <a:off x="0" y="0"/>
          <a:ext cx="0" cy="0"/>
          <a:chOff x="0" y="0"/>
          <a:chExt cx="0" cy="0"/>
        </a:xfrm>
      </p:grpSpPr>
      <p:sp>
        <p:nvSpPr>
          <p:cNvPr id="336" name="Google Shape;336;p18"/>
          <p:cNvSpPr txBox="1"/>
          <p:nvPr>
            <p:ph idx="12" type="sldNum"/>
          </p:nvPr>
        </p:nvSpPr>
        <p:spPr>
          <a:xfrm>
            <a:off x="7010400" y="6581775"/>
            <a:ext cx="2133600" cy="2762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337" name="Google Shape;337;p18">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338" name="Google Shape;338;p18"/>
          <p:cNvSpPr txBox="1"/>
          <p:nvPr/>
        </p:nvSpPr>
        <p:spPr>
          <a:xfrm>
            <a:off x="268224" y="902208"/>
            <a:ext cx="7840606" cy="529777"/>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RÉFÉRENCES et NORMES</a:t>
            </a:r>
            <a:endParaRPr sz="2400">
              <a:solidFill>
                <a:schemeClr val="dk1"/>
              </a:solidFill>
              <a:latin typeface="Calibri"/>
              <a:ea typeface="Calibri"/>
              <a:cs typeface="Calibri"/>
              <a:sym typeface="Calibri"/>
            </a:endParaRPr>
          </a:p>
        </p:txBody>
      </p:sp>
      <p:sp>
        <p:nvSpPr>
          <p:cNvPr id="339" name="Google Shape;339;p18"/>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sz="2000"/>
              <a:t>B.3.4 - PART DES ÉNERGIES RENOUVELABLES SUR SITE DANS LA CONSOMMATION TOTALE D'ÉNERGIE ÉLECTRIQUE POUR LES OPÉRATIONS IMMOBILIERES</a:t>
            </a:r>
            <a:endParaRPr b="1" sz="2000" u="sng">
              <a:solidFill>
                <a:srgbClr val="1A965E"/>
              </a:solidFill>
            </a:endParaRPr>
          </a:p>
        </p:txBody>
      </p:sp>
      <p:sp>
        <p:nvSpPr>
          <p:cNvPr id="340" name="Google Shape;340;p18"/>
          <p:cNvSpPr/>
          <p:nvPr/>
        </p:nvSpPr>
        <p:spPr>
          <a:xfrm>
            <a:off x="268224" y="1445563"/>
            <a:ext cx="8774410" cy="440120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Solar Cooling Handbook, </a:t>
            </a:r>
            <a:r>
              <a:rPr lang="en-US" sz="2000">
                <a:solidFill>
                  <a:schemeClr val="dk1"/>
                </a:solidFill>
                <a:latin typeface="Calibri"/>
                <a:ea typeface="Calibri"/>
                <a:cs typeface="Calibri"/>
                <a:sym typeface="Calibri"/>
              </a:rPr>
              <a:t>A Guide to Solar Assisted Cooling and Dehumidification Processes, Hans-Martin Henning, Mario Motta, Daniel Mugnier (rédacteurs), 368 p., ISBN 978-3990434383, Ambra Verlag, 2013.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rPr b="1" lang="en-US" sz="2000">
                <a:solidFill>
                  <a:srgbClr val="000000"/>
                </a:solidFill>
                <a:latin typeface="Calibri"/>
                <a:ea typeface="Calibri"/>
                <a:cs typeface="Calibri"/>
                <a:sym typeface="Calibri"/>
              </a:rPr>
              <a:t>ASHRAE GreenGuide </a:t>
            </a:r>
            <a:r>
              <a:rPr lang="en-US" sz="2000">
                <a:solidFill>
                  <a:srgbClr val="000000"/>
                </a:solidFill>
                <a:latin typeface="Calibri"/>
                <a:ea typeface="Calibri"/>
                <a:cs typeface="Calibri"/>
                <a:sym typeface="Calibri"/>
              </a:rPr>
              <a:t>(5e éd.), Design, Construction and Operation of Sustainable Buildings, T. Lawrence, A.K. Darwich, J.K. Means, D. Macauley (rédacteurs), 504 p., Atlanta : ASHRAE, 2018. https://www.ashrae.org/technical-resources/bookstore/ashrae-greenguide-the-design-construction-and-operation-of-sustainable-buildings</a:t>
            </a:r>
            <a:endParaRPr sz="2000">
              <a:solidFill>
                <a:srgbClr val="000000"/>
              </a:solidFill>
              <a:latin typeface="Calibri"/>
              <a:ea typeface="Calibri"/>
              <a:cs typeface="Calibri"/>
              <a:sym typeface="Calibri"/>
            </a:endParaRPr>
          </a:p>
          <a:p>
            <a:pPr indent="0" lvl="0" marL="0" marR="0" rtl="0" algn="l">
              <a:spcBef>
                <a:spcPts val="0"/>
              </a:spcBef>
              <a:spcAft>
                <a:spcPts val="0"/>
              </a:spcAft>
              <a:buNone/>
            </a:pPr>
            <a:r>
              <a:t/>
            </a:r>
            <a:endParaRPr sz="2000">
              <a:solidFill>
                <a:srgbClr val="000000"/>
              </a:solidFill>
              <a:latin typeface="Calibri"/>
              <a:ea typeface="Calibri"/>
              <a:cs typeface="Calibri"/>
              <a:sym typeface="Calibri"/>
            </a:endParaRPr>
          </a:p>
          <a:p>
            <a:pPr indent="0" lvl="0" marL="0" marR="0" rtl="0" algn="l">
              <a:spcBef>
                <a:spcPts val="0"/>
              </a:spcBef>
              <a:spcAft>
                <a:spcPts val="0"/>
              </a:spcAft>
              <a:buNone/>
            </a:pPr>
            <a:r>
              <a:rPr b="1" lang="en-US" sz="2000">
                <a:solidFill>
                  <a:srgbClr val="000000"/>
                </a:solidFill>
                <a:latin typeface="Calibri"/>
                <a:ea typeface="Calibri"/>
                <a:cs typeface="Calibri"/>
                <a:sym typeface="Calibri"/>
              </a:rPr>
              <a:t>Handbook of Energy Efficiency in Buildings </a:t>
            </a:r>
            <a:r>
              <a:rPr lang="en-US" sz="2000">
                <a:solidFill>
                  <a:srgbClr val="000000"/>
                </a:solidFill>
                <a:latin typeface="Calibri"/>
                <a:ea typeface="Calibri"/>
                <a:cs typeface="Calibri"/>
                <a:sym typeface="Calibri"/>
              </a:rPr>
              <a:t>(1st ed.), Umberto Desideri et Francesco Asdrubali (Editors), 836 p., ISBN 978-0128128176, Butterworth-Heinemann, 2018. https://www.elsevier.com/books/handbook-of-energy-efficiency-in-buildings/desideri/978-0-12-812817-6 </a:t>
            </a:r>
            <a:r>
              <a:rPr lang="en-US" sz="1800">
                <a:solidFill>
                  <a:srgbClr val="000000"/>
                </a:solidFill>
                <a:latin typeface="Calibri"/>
                <a:ea typeface="Calibri"/>
                <a:cs typeface="Calibri"/>
                <a:sym typeface="Calibri"/>
              </a:rPr>
              <a:t>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 name="Shape 344"/>
        <p:cNvGrpSpPr/>
        <p:nvPr/>
      </p:nvGrpSpPr>
      <p:grpSpPr>
        <a:xfrm>
          <a:off x="0" y="0"/>
          <a:ext cx="0" cy="0"/>
          <a:chOff x="0" y="0"/>
          <a:chExt cx="0" cy="0"/>
        </a:xfrm>
      </p:grpSpPr>
      <p:sp>
        <p:nvSpPr>
          <p:cNvPr id="345" name="Google Shape;345;p19"/>
          <p:cNvSpPr txBox="1"/>
          <p:nvPr>
            <p:ph idx="12" type="sldNum"/>
          </p:nvPr>
        </p:nvSpPr>
        <p:spPr>
          <a:xfrm>
            <a:off x="7010400" y="6572250"/>
            <a:ext cx="2133600" cy="28575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346" name="Google Shape;346;p19"/>
          <p:cNvSpPr txBox="1"/>
          <p:nvPr>
            <p:ph idx="1" type="body"/>
          </p:nvPr>
        </p:nvSpPr>
        <p:spPr>
          <a:xfrm>
            <a:off x="268224" y="1600201"/>
            <a:ext cx="8418576" cy="4152112"/>
          </a:xfrm>
          <a:prstGeom prst="rect">
            <a:avLst/>
          </a:prstGeom>
          <a:noFill/>
          <a:ln>
            <a:noFill/>
          </a:ln>
        </p:spPr>
        <p:txBody>
          <a:bodyPr anchorCtr="0" anchor="t" bIns="45700" lIns="91425" spcFirstLastPara="1" rIns="91425" wrap="square" tIns="45700">
            <a:normAutofit/>
          </a:bodyPr>
          <a:lstStyle/>
          <a:p>
            <a:pPr indent="0" lvl="0" marL="0" marR="0" rtl="0" algn="ctr">
              <a:spcBef>
                <a:spcPts val="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640"/>
              </a:spcBef>
              <a:spcAft>
                <a:spcPts val="0"/>
              </a:spcAft>
              <a:buClr>
                <a:schemeClr val="dk1"/>
              </a:buClr>
              <a:buSzPts val="3200"/>
              <a:buFont typeface="Arial"/>
              <a:buNone/>
            </a:pPr>
            <a:r>
              <a:rPr b="1" i="0" lang="en-US" sz="3200" u="none" cap="none" strike="noStrike">
                <a:solidFill>
                  <a:schemeClr val="dk1"/>
                </a:solidFill>
                <a:latin typeface="Calibri"/>
                <a:ea typeface="Calibri"/>
                <a:cs typeface="Calibri"/>
                <a:sym typeface="Calibri"/>
              </a:rPr>
              <a:t>EXEMPLE</a:t>
            </a:r>
            <a:endParaRPr b="0" i="0" sz="2400" u="none" cap="none" strike="noStrike">
              <a:solidFill>
                <a:schemeClr val="dk1"/>
              </a:solidFill>
              <a:latin typeface="Calibri"/>
              <a:ea typeface="Calibri"/>
              <a:cs typeface="Calibri"/>
              <a:sym typeface="Calibri"/>
            </a:endParaRPr>
          </a:p>
        </p:txBody>
      </p:sp>
      <p:sp>
        <p:nvSpPr>
          <p:cNvPr id="347" name="Google Shape;347;p19"/>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sz="2000"/>
              <a:t>B.3.4 - PART DES ÉNERGIES RENOUVELABLES SUR SITE DANS LA CONSOMMATION TOTALE D'ÉNERGIE ÉLECTRIQUE POUR LES OPÉRATIONS IMMOBILIERES</a:t>
            </a:r>
            <a:endParaRPr b="1" sz="2000" u="sng">
              <a:solidFill>
                <a:srgbClr val="1A965E"/>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pic>
        <p:nvPicPr>
          <p:cNvPr id="85" name="Google Shape;85;p2">
            <a:hlinkClick r:id="rId3"/>
          </p:cNvPr>
          <p:cNvPicPr preferRelativeResize="0"/>
          <p:nvPr/>
        </p:nvPicPr>
        <p:blipFill rotWithShape="1">
          <a:blip r:embed="rId4">
            <a:alphaModFix/>
          </a:blip>
          <a:srcRect b="0" l="0" r="0" t="0"/>
          <a:stretch/>
        </p:blipFill>
        <p:spPr>
          <a:xfrm>
            <a:off x="8153855" y="10201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86" name="Google Shape;86;p2"/>
          <p:cNvSpPr txBox="1"/>
          <p:nvPr>
            <p:ph type="title"/>
          </p:nvPr>
        </p:nvSpPr>
        <p:spPr>
          <a:xfrm>
            <a:off x="0" y="0"/>
            <a:ext cx="9144000" cy="717176"/>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sz="2000"/>
              <a:t>B.3.4 - PART DES ÉNERGIES RENOUVELABLES SUR SITE DANS LA CONSOMMATION TOTALE D'ÉNERGIE ÉLECTRIQUE POUR LES OPÉRATIONS IMMOBILIERES</a:t>
            </a:r>
            <a:endParaRPr b="1" sz="2000">
              <a:solidFill>
                <a:srgbClr val="00B050"/>
              </a:solidFill>
            </a:endParaRPr>
          </a:p>
        </p:txBody>
      </p:sp>
      <p:sp>
        <p:nvSpPr>
          <p:cNvPr id="87" name="Google Shape;87;p2"/>
          <p:cNvSpPr txBox="1"/>
          <p:nvPr>
            <p:ph idx="12" type="sldNum"/>
          </p:nvPr>
        </p:nvSpPr>
        <p:spPr>
          <a:xfrm>
            <a:off x="6965375" y="6564580"/>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88" name="Google Shape;88;p2"/>
          <p:cNvSpPr txBox="1"/>
          <p:nvPr/>
        </p:nvSpPr>
        <p:spPr>
          <a:xfrm>
            <a:off x="5418340" y="5860628"/>
            <a:ext cx="3788986" cy="369332"/>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chemeClr val="dk1"/>
              </a:buClr>
              <a:buSzPts val="1800"/>
              <a:buFont typeface="Noto Sans Symbols"/>
              <a:buChar char="⮚"/>
            </a:pPr>
            <a:r>
              <a:rPr i="1" lang="en-US" sz="1800">
                <a:solidFill>
                  <a:schemeClr val="dk1"/>
                </a:solidFill>
                <a:latin typeface="Calibri"/>
                <a:ea typeface="Calibri"/>
                <a:cs typeface="Calibri"/>
                <a:sym typeface="Calibri"/>
              </a:rPr>
              <a:t>Voir aussi Β.1.5 echelle de bâtiment</a:t>
            </a:r>
            <a:endParaRPr i="1" sz="1800">
              <a:solidFill>
                <a:schemeClr val="dk1"/>
              </a:solidFill>
              <a:latin typeface="Calibri"/>
              <a:ea typeface="Calibri"/>
              <a:cs typeface="Calibri"/>
              <a:sym typeface="Calibri"/>
            </a:endParaRPr>
          </a:p>
        </p:txBody>
      </p:sp>
      <p:graphicFrame>
        <p:nvGraphicFramePr>
          <p:cNvPr id="89" name="Google Shape;89;p2"/>
          <p:cNvGraphicFramePr/>
          <p:nvPr/>
        </p:nvGraphicFramePr>
        <p:xfrm>
          <a:off x="504811" y="1090577"/>
          <a:ext cx="3000000" cy="3000000"/>
        </p:xfrm>
        <a:graphic>
          <a:graphicData uri="http://schemas.openxmlformats.org/drawingml/2006/table">
            <a:tbl>
              <a:tblPr bandRow="1" firstRow="1">
                <a:noFill/>
                <a:tableStyleId>{AD3E0B01-E981-467B-9AB0-3C9076D978B5}</a:tableStyleId>
              </a:tblPr>
              <a:tblGrid>
                <a:gridCol w="4052275"/>
                <a:gridCol w="3316900"/>
              </a:tblGrid>
              <a:tr h="555125">
                <a:tc gridSpan="2">
                  <a:txBody>
                    <a:bodyPr/>
                    <a:lstStyle/>
                    <a:p>
                      <a:pPr indent="0" lvl="0" marL="0" marR="0" rtl="0" algn="ctr">
                        <a:lnSpc>
                          <a:spcPct val="100000"/>
                        </a:lnSpc>
                        <a:spcBef>
                          <a:spcPts val="0"/>
                        </a:spcBef>
                        <a:spcAft>
                          <a:spcPts val="0"/>
                        </a:spcAft>
                        <a:buNone/>
                      </a:pPr>
                      <a:r>
                        <a:rPr lang="en-US" sz="2400" u="none" cap="none" strike="noStrike"/>
                        <a:t>B.3.4 - PART DES ÉNERGIES RENOUVELABLES SUR SITE DANS LA CONSOMMATION TOTALE D'ÉNERGIE ÉLECTRIQUE POUR L'EXPLOITATION DES BÂTIMENTS </a:t>
                      </a:r>
                      <a:endParaRPr sz="2800" u="none" cap="none" strike="noStrike">
                        <a:latin typeface="Calibri"/>
                        <a:ea typeface="Calibri"/>
                        <a:cs typeface="Calibri"/>
                        <a:sym typeface="Calibri"/>
                      </a:endParaRPr>
                    </a:p>
                  </a:txBody>
                  <a:tcPr marT="0" marB="0" marR="68575" marL="68575"/>
                </a:tc>
                <a:tc hMerge="1"/>
              </a:tr>
              <a:tr h="370850">
                <a:tc>
                  <a:txBody>
                    <a:bodyPr/>
                    <a:lstStyle/>
                    <a:p>
                      <a:pPr indent="0" lvl="0" marL="0" marR="0" rtl="0" algn="ctr">
                        <a:lnSpc>
                          <a:spcPct val="115000"/>
                        </a:lnSpc>
                        <a:spcBef>
                          <a:spcPts val="0"/>
                        </a:spcBef>
                        <a:spcAft>
                          <a:spcPts val="0"/>
                        </a:spcAft>
                        <a:buNone/>
                      </a:pPr>
                      <a:r>
                        <a:rPr lang="en-US" sz="2000"/>
                        <a:t>THEME</a:t>
                      </a:r>
                      <a:endParaRPr sz="2000" u="none" cap="none" strike="noStrike">
                        <a:latin typeface="Calibri"/>
                        <a:ea typeface="Calibri"/>
                        <a:cs typeface="Calibri"/>
                        <a:sym typeface="Calibri"/>
                      </a:endParaRPr>
                    </a:p>
                  </a:txBody>
                  <a:tcPr marT="0" marB="0" marR="68575" marL="68575"/>
                </a:tc>
                <a:tc>
                  <a:txBody>
                    <a:bodyPr/>
                    <a:lstStyle/>
                    <a:p>
                      <a:pPr indent="0" lvl="0" marL="0" marR="0" rtl="0" algn="ctr">
                        <a:lnSpc>
                          <a:spcPct val="115000"/>
                        </a:lnSpc>
                        <a:spcBef>
                          <a:spcPts val="0"/>
                        </a:spcBef>
                        <a:spcAft>
                          <a:spcPts val="0"/>
                        </a:spcAft>
                        <a:buNone/>
                      </a:pPr>
                      <a:r>
                        <a:rPr lang="en-US" sz="2000" u="none" cap="none" strike="noStrike"/>
                        <a:t>CATÉGORIE</a:t>
                      </a:r>
                      <a:endParaRPr sz="2000" u="none" cap="none" strike="noStrike">
                        <a:latin typeface="Calibri"/>
                        <a:ea typeface="Calibri"/>
                        <a:cs typeface="Calibri"/>
                        <a:sym typeface="Calibri"/>
                      </a:endParaRPr>
                    </a:p>
                  </a:txBody>
                  <a:tcPr marT="0" marB="0" marR="68575" marL="68575"/>
                </a:tc>
              </a:tr>
              <a:tr h="370850">
                <a:tc>
                  <a:txBody>
                    <a:bodyPr/>
                    <a:lstStyle/>
                    <a:p>
                      <a:pPr indent="0" lvl="0" marL="0" marR="0" rtl="0" algn="ctr">
                        <a:lnSpc>
                          <a:spcPct val="115000"/>
                        </a:lnSpc>
                        <a:spcBef>
                          <a:spcPts val="0"/>
                        </a:spcBef>
                        <a:spcAft>
                          <a:spcPts val="0"/>
                        </a:spcAft>
                        <a:buNone/>
                      </a:pPr>
                      <a:r>
                        <a:rPr lang="en-US" sz="2000" u="none" cap="none" strike="noStrike"/>
                        <a:t>B. Énergie</a:t>
                      </a:r>
                      <a:endParaRPr i="1" sz="2000" u="none" cap="none" strike="noStrike">
                        <a:latin typeface="Calibri"/>
                        <a:ea typeface="Calibri"/>
                        <a:cs typeface="Calibri"/>
                        <a:sym typeface="Calibri"/>
                      </a:endParaRPr>
                    </a:p>
                  </a:txBody>
                  <a:tcPr marT="0" marB="0" marR="68575" marL="68575"/>
                </a:tc>
                <a:tc>
                  <a:txBody>
                    <a:bodyPr/>
                    <a:lstStyle/>
                    <a:p>
                      <a:pPr indent="0" lvl="0" marL="0" marR="0" rtl="0" algn="ctr">
                        <a:lnSpc>
                          <a:spcPct val="100000"/>
                        </a:lnSpc>
                        <a:spcBef>
                          <a:spcPts val="0"/>
                        </a:spcBef>
                        <a:spcAft>
                          <a:spcPts val="0"/>
                        </a:spcAft>
                        <a:buClr>
                          <a:schemeClr val="dk1"/>
                        </a:buClr>
                        <a:buSzPts val="2000"/>
                        <a:buFont typeface="Calibri"/>
                        <a:buNone/>
                      </a:pPr>
                      <a:r>
                        <a:rPr lang="en-US" sz="2000" u="none" cap="none" strike="noStrike"/>
                        <a:t>B.3 Énergies renouvelables</a:t>
                      </a:r>
                      <a:endParaRPr i="1" sz="2000" u="none" cap="none" strike="noStrike">
                        <a:solidFill>
                          <a:schemeClr val="dk1"/>
                        </a:solidFill>
                        <a:latin typeface="Calibri"/>
                        <a:ea typeface="Calibri"/>
                        <a:cs typeface="Calibri"/>
                        <a:sym typeface="Calibri"/>
                      </a:endParaRPr>
                    </a:p>
                  </a:txBody>
                  <a:tcPr marT="0" marB="0" marR="68575" marL="68575"/>
                </a:tc>
              </a:tr>
            </a:tbl>
          </a:graphicData>
        </a:graphic>
      </p:graphicFrame>
      <p:pic>
        <p:nvPicPr>
          <p:cNvPr id="90" name="Google Shape;90;p2"/>
          <p:cNvPicPr preferRelativeResize="0"/>
          <p:nvPr/>
        </p:nvPicPr>
        <p:blipFill rotWithShape="1">
          <a:blip r:embed="rId5">
            <a:alphaModFix/>
          </a:blip>
          <a:srcRect b="0" l="0" r="0" t="0"/>
          <a:stretch/>
        </p:blipFill>
        <p:spPr>
          <a:xfrm>
            <a:off x="715681" y="3304189"/>
            <a:ext cx="3828167" cy="1670050"/>
          </a:xfrm>
          <a:prstGeom prst="rect">
            <a:avLst/>
          </a:prstGeom>
          <a:noFill/>
          <a:ln>
            <a:noFill/>
          </a:ln>
        </p:spPr>
      </p:pic>
      <p:pic>
        <p:nvPicPr>
          <p:cNvPr id="91" name="Google Shape;91;p2"/>
          <p:cNvPicPr preferRelativeResize="0"/>
          <p:nvPr/>
        </p:nvPicPr>
        <p:blipFill rotWithShape="1">
          <a:blip r:embed="rId6">
            <a:alphaModFix/>
          </a:blip>
          <a:srcRect b="8966" l="63469" r="1502" t="12737"/>
          <a:stretch/>
        </p:blipFill>
        <p:spPr>
          <a:xfrm>
            <a:off x="2125572" y="4879318"/>
            <a:ext cx="791090" cy="738983"/>
          </a:xfrm>
          <a:prstGeom prst="rect">
            <a:avLst/>
          </a:prstGeom>
          <a:noFill/>
          <a:ln>
            <a:noFill/>
          </a:ln>
        </p:spPr>
      </p:pic>
      <p:sp>
        <p:nvSpPr>
          <p:cNvPr id="92" name="Google Shape;92;p2"/>
          <p:cNvSpPr/>
          <p:nvPr/>
        </p:nvSpPr>
        <p:spPr>
          <a:xfrm>
            <a:off x="3094691" y="3245472"/>
            <a:ext cx="1625246" cy="1704856"/>
          </a:xfrm>
          <a:prstGeom prst="roundRect">
            <a:avLst>
              <a:gd fmla="val 16667" name="adj"/>
            </a:avLst>
          </a:prstGeom>
          <a:noFill/>
          <a:ln cap="flat" cmpd="sng" w="381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93" name="Google Shape;93;p2"/>
          <p:cNvPicPr preferRelativeResize="0"/>
          <p:nvPr/>
        </p:nvPicPr>
        <p:blipFill rotWithShape="1">
          <a:blip r:embed="rId7">
            <a:alphaModFix/>
          </a:blip>
          <a:srcRect b="8966" l="63469" r="1502" t="12737"/>
          <a:stretch/>
        </p:blipFill>
        <p:spPr>
          <a:xfrm>
            <a:off x="2418628" y="5064062"/>
            <a:ext cx="868477" cy="811273"/>
          </a:xfrm>
          <a:prstGeom prst="rect">
            <a:avLst/>
          </a:prstGeom>
          <a:noFill/>
          <a:ln>
            <a:noFill/>
          </a:ln>
        </p:spPr>
      </p:pic>
      <p:grpSp>
        <p:nvGrpSpPr>
          <p:cNvPr id="94" name="Google Shape;94;p2"/>
          <p:cNvGrpSpPr/>
          <p:nvPr/>
        </p:nvGrpSpPr>
        <p:grpSpPr>
          <a:xfrm>
            <a:off x="4437384" y="3180187"/>
            <a:ext cx="4150357" cy="2698585"/>
            <a:chOff x="4958715" y="3484335"/>
            <a:chExt cx="4297829" cy="2698585"/>
          </a:xfrm>
        </p:grpSpPr>
        <p:sp>
          <p:nvSpPr>
            <p:cNvPr id="95" name="Google Shape;95;p2"/>
            <p:cNvSpPr txBox="1"/>
            <p:nvPr/>
          </p:nvSpPr>
          <p:spPr>
            <a:xfrm>
              <a:off x="6879386" y="3484335"/>
              <a:ext cx="2377157" cy="92333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1" lang="en-US" sz="1800">
                  <a:solidFill>
                    <a:srgbClr val="000066"/>
                  </a:solidFill>
                  <a:latin typeface="Calibri"/>
                  <a:ea typeface="Calibri"/>
                  <a:cs typeface="Calibri"/>
                  <a:sym typeface="Calibri"/>
                </a:rPr>
                <a:t>RED : directive sur les énergies renouvelables 2018/2001</a:t>
              </a:r>
              <a:endParaRPr/>
            </a:p>
          </p:txBody>
        </p:sp>
        <p:pic>
          <p:nvPicPr>
            <p:cNvPr id="96" name="Google Shape;96;p2"/>
            <p:cNvPicPr preferRelativeResize="0"/>
            <p:nvPr/>
          </p:nvPicPr>
          <p:blipFill rotWithShape="1">
            <a:blip r:embed="rId8">
              <a:alphaModFix/>
            </a:blip>
            <a:srcRect b="0" l="0" r="0" t="0"/>
            <a:stretch/>
          </p:blipFill>
          <p:spPr>
            <a:xfrm>
              <a:off x="6196143" y="3991037"/>
              <a:ext cx="411480" cy="274320"/>
            </a:xfrm>
            <a:prstGeom prst="roundRect">
              <a:avLst>
                <a:gd fmla="val 16667" name="adj"/>
              </a:avLst>
            </a:prstGeom>
            <a:noFill/>
            <a:ln>
              <a:noFill/>
            </a:ln>
            <a:effectLst>
              <a:outerShdw blurRad="76200" rotWithShape="0" algn="tl" dir="7800000" dist="38100">
                <a:srgbClr val="000000">
                  <a:alpha val="40000"/>
                </a:srgbClr>
              </a:outerShdw>
            </a:effectLst>
          </p:spPr>
        </p:pic>
        <p:pic>
          <p:nvPicPr>
            <p:cNvPr id="97" name="Google Shape;97;p2"/>
            <p:cNvPicPr preferRelativeResize="0"/>
            <p:nvPr/>
          </p:nvPicPr>
          <p:blipFill rotWithShape="1">
            <a:blip r:embed="rId9">
              <a:alphaModFix/>
            </a:blip>
            <a:srcRect b="0" l="0" r="0" t="0"/>
            <a:stretch/>
          </p:blipFill>
          <p:spPr>
            <a:xfrm>
              <a:off x="7642932" y="4394162"/>
              <a:ext cx="331427" cy="350058"/>
            </a:xfrm>
            <a:prstGeom prst="rect">
              <a:avLst/>
            </a:prstGeom>
            <a:noFill/>
            <a:ln>
              <a:noFill/>
            </a:ln>
          </p:spPr>
        </p:pic>
        <p:pic>
          <p:nvPicPr>
            <p:cNvPr id="98" name="Google Shape;98;p2"/>
            <p:cNvPicPr preferRelativeResize="0"/>
            <p:nvPr/>
          </p:nvPicPr>
          <p:blipFill rotWithShape="1">
            <a:blip r:embed="rId10">
              <a:alphaModFix/>
            </a:blip>
            <a:srcRect b="0" l="0" r="0" t="0"/>
            <a:stretch/>
          </p:blipFill>
          <p:spPr>
            <a:xfrm>
              <a:off x="8115162" y="4370366"/>
              <a:ext cx="780257" cy="374650"/>
            </a:xfrm>
            <a:prstGeom prst="rect">
              <a:avLst/>
            </a:prstGeom>
            <a:noFill/>
            <a:ln>
              <a:noFill/>
            </a:ln>
          </p:spPr>
        </p:pic>
        <p:pic>
          <p:nvPicPr>
            <p:cNvPr id="99" name="Google Shape;99;p2"/>
            <p:cNvPicPr preferRelativeResize="0"/>
            <p:nvPr/>
          </p:nvPicPr>
          <p:blipFill rotWithShape="1">
            <a:blip r:embed="rId11">
              <a:alphaModFix/>
            </a:blip>
            <a:srcRect b="0" l="0" r="0" t="0"/>
            <a:stretch/>
          </p:blipFill>
          <p:spPr>
            <a:xfrm>
              <a:off x="6660723" y="4083333"/>
              <a:ext cx="917031" cy="912887"/>
            </a:xfrm>
            <a:prstGeom prst="rect">
              <a:avLst/>
            </a:prstGeom>
            <a:noFill/>
            <a:ln>
              <a:noFill/>
            </a:ln>
          </p:spPr>
        </p:pic>
        <p:sp>
          <p:nvSpPr>
            <p:cNvPr id="100" name="Google Shape;100;p2"/>
            <p:cNvSpPr/>
            <p:nvPr/>
          </p:nvSpPr>
          <p:spPr>
            <a:xfrm>
              <a:off x="5203325" y="4972522"/>
              <a:ext cx="4053219" cy="101566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400">
                  <a:solidFill>
                    <a:srgbClr val="FCFCFF"/>
                  </a:solidFill>
                  <a:latin typeface="Calibri"/>
                  <a:ea typeface="Calibri"/>
                  <a:cs typeface="Calibri"/>
                  <a:sym typeface="Calibri"/>
                </a:rPr>
                <a:t>Nouveau paquet de 8 propositions législatives différentes</a:t>
              </a:r>
              <a:endParaRPr b="1" i="0" sz="1400" u="none" cap="none" strike="noStrike">
                <a:solidFill>
                  <a:srgbClr val="FCFCFF"/>
                </a:solidFill>
                <a:latin typeface="Calibri"/>
                <a:ea typeface="Calibri"/>
                <a:cs typeface="Calibri"/>
                <a:sym typeface="Calibri"/>
              </a:endParaRPr>
            </a:p>
            <a:p>
              <a:pPr indent="0" lvl="0" marL="0" marR="0" rtl="0" algn="ctr">
                <a:spcBef>
                  <a:spcPts val="0"/>
                </a:spcBef>
                <a:spcAft>
                  <a:spcPts val="0"/>
                </a:spcAft>
                <a:buNone/>
              </a:pPr>
              <a:r>
                <a:rPr b="1" i="0" lang="en-US" sz="1600" u="none" cap="none" strike="noStrike">
                  <a:solidFill>
                    <a:srgbClr val="006600"/>
                  </a:solidFill>
                  <a:latin typeface="Arimo"/>
                  <a:ea typeface="Arimo"/>
                  <a:cs typeface="Arimo"/>
                  <a:sym typeface="Arimo"/>
                </a:rPr>
                <a:t>«</a:t>
              </a:r>
              <a:r>
                <a:rPr b="1" i="1" lang="en-US" sz="1600">
                  <a:solidFill>
                    <a:srgbClr val="006600"/>
                  </a:solidFill>
                  <a:latin typeface="Arimo"/>
                  <a:ea typeface="Arimo"/>
                  <a:cs typeface="Arimo"/>
                  <a:sym typeface="Arimo"/>
                </a:rPr>
                <a:t>Paquet Énergie propre pour tous les Européens</a:t>
              </a:r>
              <a:r>
                <a:rPr b="1" i="0" lang="en-US" sz="1600" u="none" cap="none" strike="noStrike">
                  <a:solidFill>
                    <a:srgbClr val="006600"/>
                  </a:solidFill>
                  <a:latin typeface="Arimo"/>
                  <a:ea typeface="Arimo"/>
                  <a:cs typeface="Arimo"/>
                  <a:sym typeface="Arimo"/>
                </a:rPr>
                <a:t>»</a:t>
              </a:r>
              <a:endParaRPr b="1" i="0" sz="1600" u="none" cap="none" strike="noStrike">
                <a:solidFill>
                  <a:srgbClr val="006600"/>
                </a:solidFill>
                <a:latin typeface="Calibri"/>
                <a:ea typeface="Calibri"/>
                <a:cs typeface="Calibri"/>
                <a:sym typeface="Calibri"/>
              </a:endParaRPr>
            </a:p>
          </p:txBody>
        </p:sp>
        <p:sp>
          <p:nvSpPr>
            <p:cNvPr id="101" name="Google Shape;101;p2"/>
            <p:cNvSpPr/>
            <p:nvPr/>
          </p:nvSpPr>
          <p:spPr>
            <a:xfrm>
              <a:off x="4958715" y="5967476"/>
              <a:ext cx="4192173" cy="215444"/>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1" lang="en-US" sz="800">
                  <a:solidFill>
                    <a:srgbClr val="006600"/>
                  </a:solidFill>
                  <a:latin typeface="Arial Narrow"/>
                  <a:ea typeface="Arial Narrow"/>
                  <a:cs typeface="Arial Narrow"/>
                  <a:sym typeface="Arial Narrow"/>
                </a:rPr>
                <a:t>https://ec.europa.eu/energy/en/topics/energy-strategy-and-energy-union/clean-energy-all-europeans </a:t>
              </a:r>
              <a:endParaRPr/>
            </a:p>
          </p:txBody>
        </p:sp>
      </p:grpSp>
      <p:sp>
        <p:nvSpPr>
          <p:cNvPr id="102" name="Google Shape;102;p2"/>
          <p:cNvSpPr txBox="1"/>
          <p:nvPr/>
        </p:nvSpPr>
        <p:spPr>
          <a:xfrm>
            <a:off x="919057" y="4624110"/>
            <a:ext cx="1157393" cy="320280"/>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br>
              <a:rPr lang="en-US" sz="800">
                <a:solidFill>
                  <a:schemeClr val="dk1"/>
                </a:solidFill>
                <a:latin typeface="Calibri"/>
                <a:ea typeface="Calibri"/>
                <a:cs typeface="Calibri"/>
                <a:sym typeface="Calibri"/>
              </a:rPr>
            </a:br>
            <a:r>
              <a:rPr b="1" lang="en-US" sz="1200">
                <a:solidFill>
                  <a:schemeClr val="dk1"/>
                </a:solidFill>
                <a:latin typeface="Calibri"/>
                <a:ea typeface="Calibri"/>
                <a:cs typeface="Calibri"/>
                <a:sym typeface="Calibri"/>
              </a:rPr>
              <a:t>réseau principal</a:t>
            </a:r>
            <a:endParaRPr b="1" sz="1200">
              <a:solidFill>
                <a:srgbClr val="7F7F7F"/>
              </a:solidFill>
              <a:latin typeface="Arial"/>
              <a:ea typeface="Arial"/>
              <a:cs typeface="Arial"/>
              <a:sym typeface="Arial"/>
            </a:endParaRPr>
          </a:p>
        </p:txBody>
      </p:sp>
      <p:sp>
        <p:nvSpPr>
          <p:cNvPr id="103" name="Google Shape;103;p2"/>
          <p:cNvSpPr txBox="1"/>
          <p:nvPr/>
        </p:nvSpPr>
        <p:spPr>
          <a:xfrm>
            <a:off x="3161877" y="4654590"/>
            <a:ext cx="1488863" cy="197170"/>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1200">
                <a:solidFill>
                  <a:schemeClr val="dk1"/>
                </a:solidFill>
                <a:latin typeface="Calibri"/>
                <a:ea typeface="Calibri"/>
                <a:cs typeface="Calibri"/>
                <a:sym typeface="Calibri"/>
              </a:rPr>
              <a:t>Energies renouvelables</a:t>
            </a:r>
            <a:endParaRPr b="1" sz="1200">
              <a:solidFill>
                <a:srgbClr val="7F7F7F"/>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1" name="Shape 351"/>
        <p:cNvGrpSpPr/>
        <p:nvPr/>
      </p:nvGrpSpPr>
      <p:grpSpPr>
        <a:xfrm>
          <a:off x="0" y="0"/>
          <a:ext cx="0" cy="0"/>
          <a:chOff x="0" y="0"/>
          <a:chExt cx="0" cy="0"/>
        </a:xfrm>
      </p:grpSpPr>
      <p:sp>
        <p:nvSpPr>
          <p:cNvPr id="352" name="Google Shape;352;p20"/>
          <p:cNvSpPr txBox="1"/>
          <p:nvPr>
            <p:ph idx="12" type="sldNum"/>
          </p:nvPr>
        </p:nvSpPr>
        <p:spPr>
          <a:xfrm>
            <a:off x="7010400" y="6572250"/>
            <a:ext cx="2133600" cy="28575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353" name="Google Shape;353;p20"/>
          <p:cNvSpPr txBox="1"/>
          <p:nvPr>
            <p:ph idx="1" type="body"/>
          </p:nvPr>
        </p:nvSpPr>
        <p:spPr>
          <a:xfrm>
            <a:off x="457200" y="958293"/>
            <a:ext cx="8234039" cy="227379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200"/>
              <a:buFont typeface="Arial"/>
              <a:buNone/>
            </a:pPr>
            <a:r>
              <a:rPr b="0" i="0" lang="en-US" sz="2200" u="none" cap="none" strike="noStrike">
                <a:solidFill>
                  <a:schemeClr val="dk1"/>
                </a:solidFill>
                <a:latin typeface="Calibri"/>
                <a:ea typeface="Calibri"/>
                <a:cs typeface="Calibri"/>
                <a:sym typeface="Calibri"/>
              </a:rPr>
              <a:t>Dans un quartier existant, il y a 20 maisons individuelles, une salle de sport et une école primaire. Tous les bâtiments sont raccordés au réseau électrique principal. La salle de sport est dotée de panneaux photovoltaïques intégrés sur son enveloppe pour couvrir partiellement les besoins de refroidissement et d'éclairage. </a:t>
            </a:r>
            <a:endParaRPr/>
          </a:p>
          <a:p>
            <a:pPr indent="0" lvl="0" marL="0" marR="0" rtl="0" algn="l">
              <a:spcBef>
                <a:spcPts val="1200"/>
              </a:spcBef>
              <a:spcAft>
                <a:spcPts val="0"/>
              </a:spcAft>
              <a:buClr>
                <a:schemeClr val="dk1"/>
              </a:buClr>
              <a:buSzPts val="2000"/>
              <a:buFont typeface="Arial"/>
              <a:buNone/>
            </a:pPr>
            <a:r>
              <a:rPr b="1" i="1" lang="en-US" sz="2000" u="none" cap="none" strike="noStrike">
                <a:solidFill>
                  <a:schemeClr val="dk1"/>
                </a:solidFill>
                <a:latin typeface="Calibri"/>
                <a:ea typeface="Calibri"/>
                <a:cs typeface="Calibri"/>
                <a:sym typeface="Calibri"/>
              </a:rPr>
              <a:t>Données disponibles </a:t>
            </a:r>
            <a:r>
              <a:rPr b="0" i="1" lang="en-US" sz="2000" u="none" cap="none" strike="noStrike">
                <a:solidFill>
                  <a:schemeClr val="dk1"/>
                </a:solidFill>
                <a:latin typeface="Calibri"/>
                <a:ea typeface="Calibri"/>
                <a:cs typeface="Calibri"/>
                <a:sym typeface="Calibri"/>
              </a:rPr>
              <a:t>: </a:t>
            </a:r>
            <a:r>
              <a:rPr b="0" i="0" lang="en-US" sz="2000" u="none" cap="none" strike="noStrike">
                <a:solidFill>
                  <a:schemeClr val="dk1"/>
                </a:solidFill>
                <a:latin typeface="Calibri"/>
                <a:ea typeface="Calibri"/>
                <a:cs typeface="Calibri"/>
                <a:sym typeface="Calibri"/>
              </a:rPr>
              <a:t>La consommation totale d'</a:t>
            </a:r>
            <a:r>
              <a:rPr b="1" i="0" lang="en-US" sz="2000" u="none" cap="none" strike="noStrike">
                <a:solidFill>
                  <a:schemeClr val="dk1"/>
                </a:solidFill>
                <a:latin typeface="Calibri"/>
                <a:ea typeface="Calibri"/>
                <a:cs typeface="Calibri"/>
                <a:sym typeface="Calibri"/>
              </a:rPr>
              <a:t>énergie renouvelable sur place </a:t>
            </a:r>
            <a:r>
              <a:rPr b="0" i="0" lang="en-US" sz="2000" u="none" cap="none" strike="noStrike">
                <a:solidFill>
                  <a:schemeClr val="dk1"/>
                </a:solidFill>
                <a:latin typeface="Calibri"/>
                <a:ea typeface="Calibri"/>
                <a:cs typeface="Calibri"/>
                <a:sym typeface="Calibri"/>
              </a:rPr>
              <a:t>et la </a:t>
            </a:r>
            <a:r>
              <a:rPr b="1" i="0" lang="en-US" sz="2000" u="none" cap="none" strike="noStrike">
                <a:solidFill>
                  <a:schemeClr val="dk1"/>
                </a:solidFill>
                <a:latin typeface="Calibri"/>
                <a:ea typeface="Calibri"/>
                <a:cs typeface="Calibri"/>
                <a:sym typeface="Calibri"/>
              </a:rPr>
              <a:t>consommation totale d'énergie électrique </a:t>
            </a:r>
            <a:r>
              <a:rPr b="0" i="0" lang="en-US" sz="2000" u="none" cap="none" strike="noStrike">
                <a:solidFill>
                  <a:schemeClr val="dk1"/>
                </a:solidFill>
                <a:latin typeface="Calibri"/>
                <a:ea typeface="Calibri"/>
                <a:cs typeface="Calibri"/>
                <a:sym typeface="Calibri"/>
              </a:rPr>
              <a:t>de tous les bâtiments du quartier    </a:t>
            </a:r>
            <a:endParaRPr b="0" i="0" sz="2000" u="none" cap="none" strike="noStrike">
              <a:solidFill>
                <a:schemeClr val="dk1"/>
              </a:solidFill>
              <a:latin typeface="Calibri"/>
              <a:ea typeface="Calibri"/>
              <a:cs typeface="Calibri"/>
              <a:sym typeface="Calibri"/>
            </a:endParaRPr>
          </a:p>
        </p:txBody>
      </p:sp>
      <p:sp>
        <p:nvSpPr>
          <p:cNvPr id="354" name="Google Shape;354;p20"/>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sz="2000"/>
              <a:t>B.3.4 - PART DES ÉNERGIES RENOUVELABLES SUR SITE DANS LA CONSOMMATION TOTALE D'ÉNERGIE ÉLECTRIQUE POUR LES OPÉRATIONS IMMOBILIERES</a:t>
            </a:r>
            <a:endParaRPr b="1" sz="2000" u="sng">
              <a:solidFill>
                <a:srgbClr val="1A965E"/>
              </a:solidFill>
            </a:endParaRPr>
          </a:p>
        </p:txBody>
      </p:sp>
      <p:grpSp>
        <p:nvGrpSpPr>
          <p:cNvPr id="355" name="Google Shape;355;p20"/>
          <p:cNvGrpSpPr/>
          <p:nvPr/>
        </p:nvGrpSpPr>
        <p:grpSpPr>
          <a:xfrm>
            <a:off x="340512" y="3803527"/>
            <a:ext cx="8514080" cy="1145373"/>
            <a:chOff x="340512" y="3584452"/>
            <a:chExt cx="8514080" cy="1145373"/>
          </a:xfrm>
        </p:grpSpPr>
        <p:sp>
          <p:nvSpPr>
            <p:cNvPr id="356" name="Google Shape;356;p20"/>
            <p:cNvSpPr txBox="1"/>
            <p:nvPr/>
          </p:nvSpPr>
          <p:spPr>
            <a:xfrm>
              <a:off x="340512" y="3584452"/>
              <a:ext cx="8514080" cy="1145373"/>
            </a:xfrm>
            <a:prstGeom prst="rect">
              <a:avLst/>
            </a:prstGeom>
            <a:gradFill>
              <a:gsLst>
                <a:gs pos="0">
                  <a:srgbClr val="DAFEA4"/>
                </a:gs>
                <a:gs pos="35000">
                  <a:srgbClr val="E3FEBF"/>
                </a:gs>
                <a:gs pos="100000">
                  <a:srgbClr val="F4FEE6"/>
                </a:gs>
              </a:gsLst>
              <a:lin ang="16200000" scaled="0"/>
            </a:gradFill>
            <a:ln cap="flat" cmpd="sng" w="9525">
              <a:solidFill>
                <a:srgbClr val="97B853"/>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l">
                <a:spcBef>
                  <a:spcPts val="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	Calculer le pourcentage d'énergie renouvelable sur place au total</a:t>
              </a:r>
              <a:endParaRPr/>
            </a:p>
            <a:p>
              <a:pPr indent="0" lvl="0" marL="0" marR="0" rtl="0" algn="l">
                <a:spcBef>
                  <a:spcPts val="60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                consommation d'énergie électrique pour l'exploitation des bâtiments</a:t>
              </a:r>
              <a:r>
                <a:rPr lang="en-US" sz="2000">
                  <a:solidFill>
                    <a:schemeClr val="dk1"/>
                  </a:solidFill>
                  <a:latin typeface="Calibri"/>
                  <a:ea typeface="Calibri"/>
                  <a:cs typeface="Calibri"/>
                  <a:sym typeface="Calibri"/>
                </a:rPr>
                <a:t>.</a:t>
              </a:r>
              <a:endParaRPr b="1" sz="2000">
                <a:solidFill>
                  <a:schemeClr val="dk1"/>
                </a:solidFill>
                <a:latin typeface="Calibri"/>
                <a:ea typeface="Calibri"/>
                <a:cs typeface="Calibri"/>
                <a:sym typeface="Calibri"/>
              </a:endParaRPr>
            </a:p>
          </p:txBody>
        </p:sp>
        <p:pic>
          <p:nvPicPr>
            <p:cNvPr id="357" name="Google Shape;357;p20"/>
            <p:cNvPicPr preferRelativeResize="0"/>
            <p:nvPr/>
          </p:nvPicPr>
          <p:blipFill rotWithShape="1">
            <a:blip r:embed="rId3">
              <a:alphaModFix/>
            </a:blip>
            <a:srcRect b="0" l="0" r="0" t="0"/>
            <a:stretch/>
          </p:blipFill>
          <p:spPr>
            <a:xfrm>
              <a:off x="457200" y="3856850"/>
              <a:ext cx="623565" cy="600576"/>
            </a:xfrm>
            <a:prstGeom prst="roundRect">
              <a:avLst>
                <a:gd fmla="val 16667" name="adj"/>
              </a:avLst>
            </a:prstGeom>
            <a:noFill/>
            <a:ln>
              <a:noFill/>
            </a:ln>
            <a:effectLst>
              <a:outerShdw blurRad="152400" kx="110000" rotWithShape="0" algn="tl" dir="900000" dist="12000" sy="98000" ky="200000">
                <a:srgbClr val="000000">
                  <a:alpha val="29803"/>
                </a:srgbClr>
              </a:outerShdw>
            </a:effectLst>
          </p:spPr>
        </p:pic>
      </p:gr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1" name="Shape 361"/>
        <p:cNvGrpSpPr/>
        <p:nvPr/>
      </p:nvGrpSpPr>
      <p:grpSpPr>
        <a:xfrm>
          <a:off x="0" y="0"/>
          <a:ext cx="0" cy="0"/>
          <a:chOff x="0" y="0"/>
          <a:chExt cx="0" cy="0"/>
        </a:xfrm>
      </p:grpSpPr>
      <p:sp>
        <p:nvSpPr>
          <p:cNvPr id="362" name="Google Shape;362;p21"/>
          <p:cNvSpPr txBox="1"/>
          <p:nvPr>
            <p:ph idx="12" type="sldNum"/>
          </p:nvPr>
        </p:nvSpPr>
        <p:spPr>
          <a:xfrm>
            <a:off x="7010400" y="6591300"/>
            <a:ext cx="2133600" cy="2667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363" name="Google Shape;363;p21"/>
          <p:cNvSpPr/>
          <p:nvPr/>
        </p:nvSpPr>
        <p:spPr>
          <a:xfrm>
            <a:off x="672329" y="4952105"/>
            <a:ext cx="8018546" cy="95410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rgbClr val="000000"/>
                </a:solidFill>
                <a:latin typeface="Calibri"/>
                <a:ea typeface="Calibri"/>
                <a:cs typeface="Calibri"/>
                <a:sym typeface="Calibri"/>
              </a:rPr>
              <a:t>Pour les maisons individuelles, la consommation annuelle d'énergie </a:t>
            </a:r>
            <a:r>
              <a:rPr lang="en-US" sz="1800">
                <a:solidFill>
                  <a:schemeClr val="dk1"/>
                </a:solidFill>
                <a:latin typeface="Calibri"/>
                <a:ea typeface="Calibri"/>
                <a:cs typeface="Calibri"/>
                <a:sym typeface="Calibri"/>
              </a:rPr>
              <a:t>électrique</a:t>
            </a:r>
            <a:r>
              <a:rPr lang="en-US" sz="1800">
                <a:solidFill>
                  <a:srgbClr val="000000"/>
                </a:solidFill>
                <a:latin typeface="Calibri"/>
                <a:ea typeface="Calibri"/>
                <a:cs typeface="Calibri"/>
                <a:sym typeface="Calibri"/>
              </a:rPr>
              <a:t> et l'énergie </a:t>
            </a:r>
            <a:r>
              <a:rPr lang="en-US" sz="1800">
                <a:solidFill>
                  <a:schemeClr val="dk1"/>
                </a:solidFill>
                <a:latin typeface="Calibri"/>
                <a:ea typeface="Calibri"/>
                <a:cs typeface="Calibri"/>
                <a:sym typeface="Calibri"/>
              </a:rPr>
              <a:t>électrique</a:t>
            </a:r>
            <a:r>
              <a:rPr lang="en-US" sz="1800">
                <a:solidFill>
                  <a:srgbClr val="000000"/>
                </a:solidFill>
                <a:latin typeface="Calibri"/>
                <a:ea typeface="Calibri"/>
                <a:cs typeface="Calibri"/>
                <a:sym typeface="Calibri"/>
              </a:rPr>
              <a:t> issue des SER sont données comme une valeur totale agrégée pour tous les bâtiments de la catégorie</a:t>
            </a:r>
            <a:endParaRPr sz="1800">
              <a:solidFill>
                <a:srgbClr val="000000"/>
              </a:solidFill>
              <a:latin typeface="Calibri"/>
              <a:ea typeface="Calibri"/>
              <a:cs typeface="Calibri"/>
              <a:sym typeface="Calibri"/>
            </a:endParaRPr>
          </a:p>
        </p:txBody>
      </p:sp>
      <p:pic>
        <p:nvPicPr>
          <p:cNvPr id="364" name="Google Shape;364;p21"/>
          <p:cNvPicPr preferRelativeResize="0"/>
          <p:nvPr/>
        </p:nvPicPr>
        <p:blipFill rotWithShape="1">
          <a:blip r:embed="rId3">
            <a:alphaModFix/>
          </a:blip>
          <a:srcRect b="0" l="0" r="0" t="0"/>
          <a:stretch/>
        </p:blipFill>
        <p:spPr>
          <a:xfrm>
            <a:off x="271423" y="5070845"/>
            <a:ext cx="378512" cy="368806"/>
          </a:xfrm>
          <a:prstGeom prst="rect">
            <a:avLst/>
          </a:prstGeom>
          <a:noFill/>
          <a:ln>
            <a:noFill/>
          </a:ln>
        </p:spPr>
      </p:pic>
      <p:sp>
        <p:nvSpPr>
          <p:cNvPr id="365" name="Google Shape;365;p21"/>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sz="2000"/>
              <a:t>B.3.4 - PART DES ÉNERGIES RENOUVELABLES SUR SITE DANS LA CONSOMMATION TOTALE D'ÉNERGIE ÉLECTRIQUE POUR LES OPÉRATIONS IMMOBILIERES</a:t>
            </a:r>
            <a:endParaRPr b="1" sz="2000" u="sng">
              <a:solidFill>
                <a:srgbClr val="1A965E"/>
              </a:solidFill>
            </a:endParaRPr>
          </a:p>
        </p:txBody>
      </p:sp>
      <p:sp>
        <p:nvSpPr>
          <p:cNvPr id="366" name="Google Shape;366;p21"/>
          <p:cNvSpPr/>
          <p:nvPr/>
        </p:nvSpPr>
        <p:spPr>
          <a:xfrm>
            <a:off x="184052" y="820521"/>
            <a:ext cx="2813147"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Données disponibles</a:t>
            </a:r>
            <a:endParaRPr sz="2400">
              <a:solidFill>
                <a:schemeClr val="lt1"/>
              </a:solidFill>
              <a:latin typeface="Calibri"/>
              <a:ea typeface="Calibri"/>
              <a:cs typeface="Calibri"/>
              <a:sym typeface="Calibri"/>
            </a:endParaRPr>
          </a:p>
        </p:txBody>
      </p:sp>
      <p:graphicFrame>
        <p:nvGraphicFramePr>
          <p:cNvPr id="367" name="Google Shape;367;p21"/>
          <p:cNvGraphicFramePr/>
          <p:nvPr/>
        </p:nvGraphicFramePr>
        <p:xfrm>
          <a:off x="222153" y="1295400"/>
          <a:ext cx="3000000" cy="3000000"/>
        </p:xfrm>
        <a:graphic>
          <a:graphicData uri="http://schemas.openxmlformats.org/drawingml/2006/table">
            <a:tbl>
              <a:tblPr bandRow="1" firstRow="1">
                <a:noFill/>
                <a:tableStyleId>{663A811D-89B0-4C18-95EA-EDEE29732BC1}</a:tableStyleId>
              </a:tblPr>
              <a:tblGrid>
                <a:gridCol w="1502700"/>
                <a:gridCol w="1988600"/>
                <a:gridCol w="1892525"/>
                <a:gridCol w="3148400"/>
              </a:tblGrid>
              <a:tr h="1195550">
                <a:tc>
                  <a:txBody>
                    <a:bodyPr/>
                    <a:lstStyle/>
                    <a:p>
                      <a:pPr indent="0" lvl="0" marL="0" marR="0" rtl="0" algn="l">
                        <a:spcBef>
                          <a:spcPts val="0"/>
                        </a:spcBef>
                        <a:spcAft>
                          <a:spcPts val="0"/>
                        </a:spcAft>
                        <a:buNone/>
                      </a:pPr>
                      <a:r>
                        <a:t/>
                      </a:r>
                      <a:endParaRPr sz="1800"/>
                    </a:p>
                  </a:txBody>
                  <a:tcPr marT="45725" marB="45725" marR="91450" marL="91450"/>
                </a:tc>
                <a:tc>
                  <a:txBody>
                    <a:bodyPr/>
                    <a:lstStyle/>
                    <a:p>
                      <a:pPr indent="0" lvl="0" marL="0" marR="0" rtl="0" algn="ctr">
                        <a:spcBef>
                          <a:spcPts val="0"/>
                        </a:spcBef>
                        <a:spcAft>
                          <a:spcPts val="0"/>
                        </a:spcAft>
                        <a:buNone/>
                      </a:pPr>
                      <a:r>
                        <a:rPr b="1" lang="en-US" sz="1400"/>
                        <a:t>Consommation annuelle calculée d'énergie électrique du réseau </a:t>
                      </a:r>
                      <a:r>
                        <a:rPr lang="en-US" sz="1400"/>
                        <a:t>(</a:t>
                      </a:r>
                      <a:r>
                        <a:rPr b="1" lang="en-US" sz="1400">
                          <a:solidFill>
                            <a:schemeClr val="lt1"/>
                          </a:solidFill>
                          <a:latin typeface="Calibri"/>
                          <a:ea typeface="Calibri"/>
                          <a:cs typeface="Calibri"/>
                          <a:sym typeface="Calibri"/>
                        </a:rPr>
                        <a:t>kWh</a:t>
                      </a:r>
                      <a:r>
                        <a:rPr baseline="-25000" lang="en-US" sz="1400" u="none" cap="none" strike="noStrike"/>
                        <a:t>e</a:t>
                      </a:r>
                      <a:r>
                        <a:rPr lang="en-US" sz="1400" u="none" cap="none" strike="noStrike"/>
                        <a:t>)</a:t>
                      </a:r>
                      <a:endParaRPr sz="1400">
                        <a:solidFill>
                          <a:schemeClr val="lt1"/>
                        </a:solidFill>
                      </a:endParaRPr>
                    </a:p>
                  </a:txBody>
                  <a:tcPr marT="45725" marB="45725" marR="91450" marL="91450"/>
                </a:tc>
                <a:tc>
                  <a:txBody>
                    <a:bodyPr/>
                    <a:lstStyle/>
                    <a:p>
                      <a:pPr indent="0" lvl="0" marL="0" marR="0" rtl="0" algn="ctr">
                        <a:spcBef>
                          <a:spcPts val="0"/>
                        </a:spcBef>
                        <a:spcAft>
                          <a:spcPts val="0"/>
                        </a:spcAft>
                        <a:buNone/>
                      </a:pPr>
                      <a:r>
                        <a:rPr b="1" lang="en-US" sz="1400"/>
                        <a:t>Consommation annuelle d'énergie électrique calculée à partir des SER</a:t>
                      </a:r>
                      <a:r>
                        <a:rPr lang="en-US" sz="1400"/>
                        <a:t> (</a:t>
                      </a:r>
                      <a:r>
                        <a:rPr b="1" lang="en-US" sz="1400">
                          <a:solidFill>
                            <a:schemeClr val="lt1"/>
                          </a:solidFill>
                          <a:latin typeface="Calibri"/>
                          <a:ea typeface="Calibri"/>
                          <a:cs typeface="Calibri"/>
                          <a:sym typeface="Calibri"/>
                        </a:rPr>
                        <a:t>kWh</a:t>
                      </a:r>
                      <a:r>
                        <a:rPr baseline="-25000" lang="en-US" sz="1400" u="none" cap="none" strike="noStrike"/>
                        <a:t>th,RES</a:t>
                      </a:r>
                      <a:r>
                        <a:rPr lang="en-US" sz="1400" u="none" cap="none" strike="noStrike"/>
                        <a:t>)</a:t>
                      </a:r>
                      <a:endParaRPr sz="1400">
                        <a:solidFill>
                          <a:schemeClr val="lt1"/>
                        </a:solidFill>
                      </a:endParaRPr>
                    </a:p>
                  </a:txBody>
                  <a:tcPr marT="45725" marB="45725" marR="91450" marL="91450"/>
                </a:tc>
                <a:tc>
                  <a:txBody>
                    <a:bodyPr/>
                    <a:lstStyle/>
                    <a:p>
                      <a:pPr indent="0" lvl="0" marL="0" marR="0" rtl="0" algn="ctr">
                        <a:spcBef>
                          <a:spcPts val="0"/>
                        </a:spcBef>
                        <a:spcAft>
                          <a:spcPts val="0"/>
                        </a:spcAft>
                        <a:buNone/>
                      </a:pPr>
                      <a:r>
                        <a:rPr lang="en-US" sz="1400"/>
                        <a:t>Systèmes de CVC</a:t>
                      </a:r>
                      <a:r>
                        <a:rPr lang="en-US" sz="1400"/>
                        <a:t> </a:t>
                      </a:r>
                      <a:endParaRPr sz="1400"/>
                    </a:p>
                    <a:p>
                      <a:pPr indent="0" lvl="0" marL="0" marR="0" rtl="0" algn="ctr">
                        <a:spcBef>
                          <a:spcPts val="0"/>
                        </a:spcBef>
                        <a:spcAft>
                          <a:spcPts val="0"/>
                        </a:spcAft>
                        <a:buNone/>
                      </a:pPr>
                      <a:r>
                        <a:rPr lang="en-US" sz="1400"/>
                        <a:t>(chauffage, refroidissement, </a:t>
                      </a:r>
                      <a:r>
                        <a:rPr lang="en-US" sz="1400"/>
                        <a:t>eau chaude sanitaire)</a:t>
                      </a:r>
                      <a:endParaRPr sz="1400"/>
                    </a:p>
                  </a:txBody>
                  <a:tcPr marT="45725" marB="45725" marR="91450" marL="91450"/>
                </a:tc>
              </a:tr>
              <a:tr h="370850">
                <a:tc>
                  <a:txBody>
                    <a:bodyPr/>
                    <a:lstStyle/>
                    <a:p>
                      <a:pPr indent="0" lvl="0" marL="0" marR="0" rtl="0" algn="l">
                        <a:spcBef>
                          <a:spcPts val="0"/>
                        </a:spcBef>
                        <a:spcAft>
                          <a:spcPts val="0"/>
                        </a:spcAft>
                        <a:buNone/>
                      </a:pPr>
                      <a:r>
                        <a:rPr lang="en-US" sz="1800"/>
                        <a:t>Salle de sport</a:t>
                      </a:r>
                      <a:endParaRPr sz="1800"/>
                    </a:p>
                  </a:txBody>
                  <a:tcPr marT="45725" marB="45725" marR="91450" marL="91450" anchor="ctr"/>
                </a:tc>
                <a:tc>
                  <a:txBody>
                    <a:bodyPr/>
                    <a:lstStyle/>
                    <a:p>
                      <a:pPr indent="0" lvl="0" marL="0" marR="0" rtl="0" algn="ctr">
                        <a:spcBef>
                          <a:spcPts val="0"/>
                        </a:spcBef>
                        <a:spcAft>
                          <a:spcPts val="0"/>
                        </a:spcAft>
                        <a:buNone/>
                      </a:pPr>
                      <a:r>
                        <a:rPr lang="en-US" sz="1800"/>
                        <a:t>45564</a:t>
                      </a:r>
                      <a:endParaRPr sz="1800"/>
                    </a:p>
                  </a:txBody>
                  <a:tcPr marT="45725" marB="45725" marR="91450" marL="91450" anchor="ctr"/>
                </a:tc>
                <a:tc>
                  <a:txBody>
                    <a:bodyPr/>
                    <a:lstStyle/>
                    <a:p>
                      <a:pPr indent="0" lvl="0" marL="0" marR="0" rtl="0" algn="ctr">
                        <a:spcBef>
                          <a:spcPts val="0"/>
                        </a:spcBef>
                        <a:spcAft>
                          <a:spcPts val="0"/>
                        </a:spcAft>
                        <a:buNone/>
                      </a:pPr>
                      <a:r>
                        <a:rPr lang="en-US" sz="1800">
                          <a:solidFill>
                            <a:schemeClr val="dk1"/>
                          </a:solidFill>
                        </a:rPr>
                        <a:t>12605</a:t>
                      </a:r>
                      <a:endParaRPr sz="1800">
                        <a:solidFill>
                          <a:schemeClr val="dk1"/>
                        </a:solidFill>
                      </a:endParaRPr>
                    </a:p>
                  </a:txBody>
                  <a:tcPr marT="45725" marB="45725" marR="91450" marL="91450" anchor="ctr"/>
                </a:tc>
                <a:tc>
                  <a:txBody>
                    <a:bodyPr/>
                    <a:lstStyle/>
                    <a:p>
                      <a:pPr indent="0" lvl="0" marL="0" marR="0" rtl="0" algn="l">
                        <a:spcBef>
                          <a:spcPts val="0"/>
                        </a:spcBef>
                        <a:spcAft>
                          <a:spcPts val="0"/>
                        </a:spcAft>
                        <a:buNone/>
                      </a:pPr>
                      <a:r>
                        <a:rPr lang="en-US" sz="1200"/>
                        <a:t>Chaudière centrale au gaz naturel pour le chauffage.</a:t>
                      </a:r>
                      <a:r>
                        <a:rPr lang="en-US" sz="1200"/>
                        <a:t> Centrale HP pour le </a:t>
                      </a:r>
                      <a:r>
                        <a:rPr lang="en-US" sz="1200"/>
                        <a:t>refroidissement. Collecteurs solaires pour l'eau chaude sanitaire.</a:t>
                      </a:r>
                      <a:endParaRPr sz="1200"/>
                    </a:p>
                  </a:txBody>
                  <a:tcPr marT="45725" marB="45725" marR="91450" marL="91450"/>
                </a:tc>
              </a:tr>
              <a:tr h="370850">
                <a:tc>
                  <a:txBody>
                    <a:bodyPr/>
                    <a:lstStyle/>
                    <a:p>
                      <a:pPr indent="0" lvl="0" marL="0" marR="0" rtl="0" algn="l">
                        <a:spcBef>
                          <a:spcPts val="0"/>
                        </a:spcBef>
                        <a:spcAft>
                          <a:spcPts val="0"/>
                        </a:spcAft>
                        <a:buNone/>
                      </a:pPr>
                      <a:r>
                        <a:rPr lang="en-US" sz="1800"/>
                        <a:t>École</a:t>
                      </a:r>
                      <a:endParaRPr sz="1800"/>
                    </a:p>
                  </a:txBody>
                  <a:tcPr marT="45725" marB="45725" marR="91450" marL="91450" anchor="ctr"/>
                </a:tc>
                <a:tc>
                  <a:txBody>
                    <a:bodyPr/>
                    <a:lstStyle/>
                    <a:p>
                      <a:pPr indent="0" lvl="0" marL="0" marR="0" rtl="0" algn="ctr">
                        <a:spcBef>
                          <a:spcPts val="0"/>
                        </a:spcBef>
                        <a:spcAft>
                          <a:spcPts val="0"/>
                        </a:spcAft>
                        <a:buNone/>
                      </a:pPr>
                      <a:r>
                        <a:rPr lang="en-US" sz="1800"/>
                        <a:t>51347</a:t>
                      </a:r>
                      <a:endParaRPr sz="1800"/>
                    </a:p>
                  </a:txBody>
                  <a:tcPr marT="45725" marB="45725" marR="91450" marL="91450" anchor="ctr"/>
                </a:tc>
                <a:tc>
                  <a:txBody>
                    <a:bodyPr/>
                    <a:lstStyle/>
                    <a:p>
                      <a:pPr indent="0" lvl="0" marL="0" marR="0" rtl="0" algn="ctr">
                        <a:spcBef>
                          <a:spcPts val="0"/>
                        </a:spcBef>
                        <a:spcAft>
                          <a:spcPts val="0"/>
                        </a:spcAft>
                        <a:buNone/>
                      </a:pPr>
                      <a:r>
                        <a:t/>
                      </a:r>
                      <a:endParaRPr sz="1800">
                        <a:solidFill>
                          <a:srgbClr val="FF0000"/>
                        </a:solidFill>
                      </a:endParaRPr>
                    </a:p>
                  </a:txBody>
                  <a:tcPr marT="45725" marB="45725" marR="91450" marL="91450" anchor="ctr"/>
                </a:tc>
                <a:tc>
                  <a:txBody>
                    <a:bodyPr/>
                    <a:lstStyle/>
                    <a:p>
                      <a:pPr indent="0" lvl="0" marL="0" marR="0" rtl="0" algn="l">
                        <a:lnSpc>
                          <a:spcPct val="100000"/>
                        </a:lnSpc>
                        <a:spcBef>
                          <a:spcPts val="0"/>
                        </a:spcBef>
                        <a:spcAft>
                          <a:spcPts val="0"/>
                        </a:spcAft>
                        <a:buClr>
                          <a:schemeClr val="dk1"/>
                        </a:buClr>
                        <a:buSzPts val="1200"/>
                        <a:buFont typeface="Calibri"/>
                        <a:buNone/>
                      </a:pPr>
                      <a:r>
                        <a:rPr lang="en-US" sz="1200" u="none" cap="none" strike="noStrike"/>
                        <a:t>Chaudière centrale à biomasse pour le chauffage des locaux. HP local pour le refroidissement de l'espace. Chauffe-eau électriques pour </a:t>
                      </a:r>
                      <a:r>
                        <a:rPr lang="en-US" sz="1200"/>
                        <a:t>eau chaude sanitaire.</a:t>
                      </a:r>
                      <a:endParaRPr b="0" i="0" sz="1200" u="none" cap="none" strike="noStrike">
                        <a:solidFill>
                          <a:srgbClr val="000000"/>
                        </a:solidFill>
                        <a:latin typeface="Calibri"/>
                        <a:ea typeface="Calibri"/>
                        <a:cs typeface="Calibri"/>
                        <a:sym typeface="Calibri"/>
                      </a:endParaRPr>
                    </a:p>
                  </a:txBody>
                  <a:tcPr marT="45725" marB="45725" marR="91450" marL="91450"/>
                </a:tc>
              </a:tr>
              <a:tr h="370850">
                <a:tc>
                  <a:txBody>
                    <a:bodyPr/>
                    <a:lstStyle/>
                    <a:p>
                      <a:pPr indent="0" lvl="0" marL="0" marR="0" rtl="0" algn="l">
                        <a:spcBef>
                          <a:spcPts val="0"/>
                        </a:spcBef>
                        <a:spcAft>
                          <a:spcPts val="0"/>
                        </a:spcAft>
                        <a:buNone/>
                      </a:pPr>
                      <a:r>
                        <a:rPr lang="en-US" sz="1800"/>
                        <a:t>Maisons individuelles (20)</a:t>
                      </a:r>
                      <a:endParaRPr sz="1800"/>
                    </a:p>
                  </a:txBody>
                  <a:tcPr marT="45725" marB="45725" marR="91450" marL="91450" anchor="ctr"/>
                </a:tc>
                <a:tc>
                  <a:txBody>
                    <a:bodyPr/>
                    <a:lstStyle/>
                    <a:p>
                      <a:pPr indent="0" lvl="0" marL="0" marR="0" rtl="0" algn="ctr">
                        <a:spcBef>
                          <a:spcPts val="0"/>
                        </a:spcBef>
                        <a:spcAft>
                          <a:spcPts val="0"/>
                        </a:spcAft>
                        <a:buNone/>
                      </a:pPr>
                      <a:r>
                        <a:rPr lang="en-US" sz="1800"/>
                        <a:t>128466</a:t>
                      </a:r>
                      <a:endParaRPr sz="1800"/>
                    </a:p>
                  </a:txBody>
                  <a:tcPr marT="45725" marB="45725" marR="91450" marL="91450" anchor="ctr"/>
                </a:tc>
                <a:tc>
                  <a:txBody>
                    <a:bodyPr/>
                    <a:lstStyle/>
                    <a:p>
                      <a:pPr indent="0" lvl="0" marL="0" marR="0" rtl="0" algn="ctr">
                        <a:spcBef>
                          <a:spcPts val="0"/>
                        </a:spcBef>
                        <a:spcAft>
                          <a:spcPts val="0"/>
                        </a:spcAft>
                        <a:buNone/>
                      </a:pPr>
                      <a:r>
                        <a:rPr lang="en-US" sz="1800"/>
                        <a:t> </a:t>
                      </a:r>
                      <a:endParaRPr sz="1800"/>
                    </a:p>
                  </a:txBody>
                  <a:tcPr marT="45725" marB="45725" marR="91450" marL="91450" anchor="ctr"/>
                </a:tc>
                <a:tc>
                  <a:txBody>
                    <a:bodyPr/>
                    <a:lstStyle/>
                    <a:p>
                      <a:pPr indent="0" lvl="0" marL="0" marR="0" rtl="0" algn="l">
                        <a:lnSpc>
                          <a:spcPct val="100000"/>
                        </a:lnSpc>
                        <a:spcBef>
                          <a:spcPts val="0"/>
                        </a:spcBef>
                        <a:spcAft>
                          <a:spcPts val="0"/>
                        </a:spcAft>
                        <a:buClr>
                          <a:schemeClr val="dk1"/>
                        </a:buClr>
                        <a:buSzPts val="1200"/>
                        <a:buFont typeface="Calibri"/>
                        <a:buNone/>
                      </a:pPr>
                      <a:r>
                        <a:rPr lang="en-US" sz="1200" u="none" cap="none" strike="noStrike"/>
                        <a:t>Chaudière centrale au gaz naturel pour le chauffage des locaux et l'eau chaude sanitaire. HP local pour le refroidissement de l'espace. Collecteurs solaires pour l'eau chaude sanitaire.</a:t>
                      </a:r>
                      <a:endParaRPr sz="1800">
                        <a:solidFill>
                          <a:schemeClr val="dk1"/>
                        </a:solidFill>
                      </a:endParaRPr>
                    </a:p>
                  </a:txBody>
                  <a:tcPr marT="45725" marB="45725" marR="91450" marL="91450"/>
                </a:tc>
              </a:tr>
            </a:tbl>
          </a:graphicData>
        </a:graphic>
      </p:graphicFrame>
      <p:sp>
        <p:nvSpPr>
          <p:cNvPr id="368" name="Google Shape;368;p21"/>
          <p:cNvSpPr/>
          <p:nvPr/>
        </p:nvSpPr>
        <p:spPr>
          <a:xfrm>
            <a:off x="7033936" y="848261"/>
            <a:ext cx="1703664"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Étapes 1 à 2</a:t>
            </a:r>
            <a:endParaRPr sz="2400">
              <a:solidFill>
                <a:schemeClr val="lt1"/>
              </a:solidFill>
              <a:latin typeface="Calibri"/>
              <a:ea typeface="Calibri"/>
              <a:cs typeface="Calibri"/>
              <a:sym typeface="Calibri"/>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2" name="Shape 372"/>
        <p:cNvGrpSpPr/>
        <p:nvPr/>
      </p:nvGrpSpPr>
      <p:grpSpPr>
        <a:xfrm>
          <a:off x="0" y="0"/>
          <a:ext cx="0" cy="0"/>
          <a:chOff x="0" y="0"/>
          <a:chExt cx="0" cy="0"/>
        </a:xfrm>
      </p:grpSpPr>
      <p:sp>
        <p:nvSpPr>
          <p:cNvPr id="373" name="Google Shape;373;p22"/>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374" name="Google Shape;374;p22"/>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sz="2000"/>
              <a:t>B.3.4 - PART DES ÉNERGIES RENOUVELABLES SUR SITE DANS LA CONSOMMATION TOTALE D'ÉNERGIE ÉLECTRIQUE POUR LES OPÉRATIONS IMMOBILIERES</a:t>
            </a:r>
            <a:endParaRPr b="1" sz="2000">
              <a:solidFill>
                <a:srgbClr val="00B050"/>
              </a:solidFill>
            </a:endParaRPr>
          </a:p>
        </p:txBody>
      </p:sp>
      <p:sp>
        <p:nvSpPr>
          <p:cNvPr id="375" name="Google Shape;375;p22"/>
          <p:cNvSpPr/>
          <p:nvPr/>
        </p:nvSpPr>
        <p:spPr>
          <a:xfrm>
            <a:off x="7734300" y="1220041"/>
            <a:ext cx="1409699"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3</a:t>
            </a:r>
            <a:endParaRPr sz="2400">
              <a:solidFill>
                <a:schemeClr val="lt1"/>
              </a:solidFill>
              <a:latin typeface="Calibri"/>
              <a:ea typeface="Calibri"/>
              <a:cs typeface="Calibri"/>
              <a:sym typeface="Calibri"/>
            </a:endParaRPr>
          </a:p>
        </p:txBody>
      </p:sp>
      <p:sp>
        <p:nvSpPr>
          <p:cNvPr id="376" name="Google Shape;376;p22"/>
          <p:cNvSpPr/>
          <p:nvPr/>
        </p:nvSpPr>
        <p:spPr>
          <a:xfrm>
            <a:off x="327621" y="1104014"/>
            <a:ext cx="7830958" cy="132343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Calculer l'énergie électrique totale produite et utilisée sur place </a:t>
            </a:r>
            <a:endParaRPr b="1" sz="2000">
              <a:solidFill>
                <a:schemeClr val="dk1"/>
              </a:solidFill>
              <a:latin typeface="Calibri"/>
              <a:ea typeface="Calibri"/>
              <a:cs typeface="Calibri"/>
              <a:sym typeface="Calibri"/>
            </a:endParaRPr>
          </a:p>
          <a:p>
            <a:pPr indent="0" lvl="0" marL="0" marR="0" rtl="0" algn="l">
              <a:spcBef>
                <a:spcPts val="0"/>
              </a:spcBef>
              <a:spcAft>
                <a:spcPts val="0"/>
              </a:spcAft>
              <a:buNone/>
            </a:pPr>
            <a:r>
              <a:rPr b="1" lang="en-US" sz="2000">
                <a:solidFill>
                  <a:schemeClr val="dk1"/>
                </a:solidFill>
                <a:latin typeface="Calibri"/>
                <a:ea typeface="Calibri"/>
                <a:cs typeface="Calibri"/>
                <a:sym typeface="Calibri"/>
              </a:rPr>
              <a:t>à partir de sources renouvelables </a:t>
            </a:r>
            <a:r>
              <a:rPr lang="en-US" sz="2000">
                <a:solidFill>
                  <a:schemeClr val="dk1"/>
                </a:solidFill>
                <a:latin typeface="Calibri"/>
                <a:ea typeface="Calibri"/>
                <a:cs typeface="Calibri"/>
                <a:sym typeface="Calibri"/>
              </a:rPr>
              <a:t>pour tous les bâtiments du quartier </a:t>
            </a:r>
            <a:endParaRPr sz="2000">
              <a:solidFill>
                <a:schemeClr val="dk1"/>
              </a:solidFill>
              <a:latin typeface="Calibri"/>
              <a:ea typeface="Calibri"/>
              <a:cs typeface="Calibri"/>
              <a:sym typeface="Calibri"/>
            </a:endParaRPr>
          </a:p>
          <a:p>
            <a:pPr indent="-330200" lvl="0" marL="457200" marR="0" rtl="0" algn="l">
              <a:spcBef>
                <a:spcPts val="0"/>
              </a:spcBef>
              <a:spcAft>
                <a:spcPts val="0"/>
              </a:spcAft>
              <a:buClr>
                <a:schemeClr val="dk1"/>
              </a:buClr>
              <a:buSzPts val="2000"/>
              <a:buFont typeface="Calibri"/>
              <a:buNone/>
            </a:pPr>
            <a:r>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t/>
            </a:r>
            <a:endParaRPr b="1" sz="2000">
              <a:solidFill>
                <a:schemeClr val="dk1"/>
              </a:solidFill>
              <a:latin typeface="Calibri"/>
              <a:ea typeface="Calibri"/>
              <a:cs typeface="Calibri"/>
              <a:sym typeface="Calibri"/>
            </a:endParaRPr>
          </a:p>
        </p:txBody>
      </p:sp>
      <p:sp>
        <p:nvSpPr>
          <p:cNvPr id="377" name="Google Shape;377;p22"/>
          <p:cNvSpPr/>
          <p:nvPr/>
        </p:nvSpPr>
        <p:spPr>
          <a:xfrm>
            <a:off x="1654157" y="1962521"/>
            <a:ext cx="3318473"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Calibri"/>
                <a:ea typeface="Calibri"/>
                <a:cs typeface="Calibri"/>
                <a:sym typeface="Calibri"/>
              </a:rPr>
              <a:t>(12605+0+0) = </a:t>
            </a:r>
            <a:r>
              <a:rPr b="1" lang="en-US" sz="2000">
                <a:solidFill>
                  <a:schemeClr val="dk1"/>
                </a:solidFill>
                <a:latin typeface="Calibri"/>
                <a:ea typeface="Calibri"/>
                <a:cs typeface="Calibri"/>
                <a:sym typeface="Calibri"/>
              </a:rPr>
              <a:t>12605 </a:t>
            </a:r>
            <a:r>
              <a:rPr lang="en-US" sz="2000">
                <a:solidFill>
                  <a:schemeClr val="dk1"/>
                </a:solidFill>
                <a:latin typeface="Calibri"/>
                <a:ea typeface="Calibri"/>
                <a:cs typeface="Calibri"/>
                <a:sym typeface="Calibri"/>
              </a:rPr>
              <a:t>kWh</a:t>
            </a:r>
            <a:r>
              <a:rPr baseline="-25000" lang="en-US" sz="2000">
                <a:solidFill>
                  <a:schemeClr val="dk1"/>
                </a:solidFill>
                <a:latin typeface="Calibri"/>
                <a:ea typeface="Calibri"/>
                <a:cs typeface="Calibri"/>
                <a:sym typeface="Calibri"/>
              </a:rPr>
              <a:t>e,RES</a:t>
            </a:r>
            <a:endParaRPr baseline="-25000" sz="2000">
              <a:solidFill>
                <a:schemeClr val="dk1"/>
              </a:solidFill>
              <a:latin typeface="Calibri"/>
              <a:ea typeface="Calibri"/>
              <a:cs typeface="Calibri"/>
              <a:sym typeface="Calibri"/>
            </a:endParaRPr>
          </a:p>
        </p:txBody>
      </p:sp>
      <p:sp>
        <p:nvSpPr>
          <p:cNvPr id="378" name="Google Shape;378;p22"/>
          <p:cNvSpPr/>
          <p:nvPr/>
        </p:nvSpPr>
        <p:spPr>
          <a:xfrm>
            <a:off x="7734300" y="2629673"/>
            <a:ext cx="1409699"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4</a:t>
            </a:r>
            <a:endParaRPr sz="2400">
              <a:solidFill>
                <a:schemeClr val="lt1"/>
              </a:solidFill>
              <a:latin typeface="Calibri"/>
              <a:ea typeface="Calibri"/>
              <a:cs typeface="Calibri"/>
              <a:sym typeface="Calibri"/>
            </a:endParaRPr>
          </a:p>
        </p:txBody>
      </p:sp>
      <p:sp>
        <p:nvSpPr>
          <p:cNvPr id="379" name="Google Shape;379;p22"/>
          <p:cNvSpPr/>
          <p:nvPr/>
        </p:nvSpPr>
        <p:spPr>
          <a:xfrm>
            <a:off x="347044" y="2721427"/>
            <a:ext cx="7740375" cy="132343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Calculer la consommation totale annuelle d'énergie électrique du réseau </a:t>
            </a:r>
            <a:r>
              <a:rPr lang="en-US" sz="2000">
                <a:solidFill>
                  <a:schemeClr val="dk1"/>
                </a:solidFill>
                <a:latin typeface="Calibri"/>
                <a:ea typeface="Calibri"/>
                <a:cs typeface="Calibri"/>
                <a:sym typeface="Calibri"/>
              </a:rPr>
              <a:t>pour tous les bâtiments du quartier</a:t>
            </a:r>
            <a:endParaRPr/>
          </a:p>
          <a:p>
            <a:pPr indent="-330200" lvl="0" marL="457200" marR="0" rtl="0" algn="l">
              <a:spcBef>
                <a:spcPts val="0"/>
              </a:spcBef>
              <a:spcAft>
                <a:spcPts val="0"/>
              </a:spcAft>
              <a:buClr>
                <a:schemeClr val="dk1"/>
              </a:buClr>
              <a:buSzPts val="2000"/>
              <a:buFont typeface="Calibri"/>
              <a:buNone/>
            </a:pPr>
            <a:r>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t/>
            </a:r>
            <a:endParaRPr b="1" sz="2000">
              <a:solidFill>
                <a:schemeClr val="dk1"/>
              </a:solidFill>
              <a:latin typeface="Calibri"/>
              <a:ea typeface="Calibri"/>
              <a:cs typeface="Calibri"/>
              <a:sym typeface="Calibri"/>
            </a:endParaRPr>
          </a:p>
        </p:txBody>
      </p:sp>
      <p:sp>
        <p:nvSpPr>
          <p:cNvPr id="380" name="Google Shape;380;p22"/>
          <p:cNvSpPr/>
          <p:nvPr/>
        </p:nvSpPr>
        <p:spPr>
          <a:xfrm>
            <a:off x="1654157" y="3470613"/>
            <a:ext cx="4444678"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Calibri"/>
                <a:ea typeface="Calibri"/>
                <a:cs typeface="Calibri"/>
                <a:sym typeface="Calibri"/>
              </a:rPr>
              <a:t>(45564+51347+128466) = </a:t>
            </a:r>
            <a:r>
              <a:rPr b="1" lang="en-US" sz="2000">
                <a:solidFill>
                  <a:schemeClr val="dk1"/>
                </a:solidFill>
                <a:latin typeface="Calibri"/>
                <a:ea typeface="Calibri"/>
                <a:cs typeface="Calibri"/>
                <a:sym typeface="Calibri"/>
              </a:rPr>
              <a:t>225377 </a:t>
            </a:r>
            <a:r>
              <a:rPr lang="en-US" sz="2000">
                <a:solidFill>
                  <a:schemeClr val="dk1"/>
                </a:solidFill>
                <a:latin typeface="Calibri"/>
                <a:ea typeface="Calibri"/>
                <a:cs typeface="Calibri"/>
                <a:sym typeface="Calibri"/>
              </a:rPr>
              <a:t>kWh</a:t>
            </a:r>
            <a:r>
              <a:rPr baseline="-25000" lang="en-US" sz="2000">
                <a:solidFill>
                  <a:schemeClr val="dk1"/>
                </a:solidFill>
                <a:latin typeface="Calibri"/>
                <a:ea typeface="Calibri"/>
                <a:cs typeface="Calibri"/>
                <a:sym typeface="Calibri"/>
              </a:rPr>
              <a:t>e</a:t>
            </a:r>
            <a:endParaRPr baseline="30000" sz="2000">
              <a:solidFill>
                <a:srgbClr val="000000"/>
              </a:solidFill>
              <a:latin typeface="Calibri"/>
              <a:ea typeface="Calibri"/>
              <a:cs typeface="Calibri"/>
              <a:sym typeface="Calibri"/>
            </a:endParaRPr>
          </a:p>
        </p:txBody>
      </p:sp>
      <p:sp>
        <p:nvSpPr>
          <p:cNvPr id="381" name="Google Shape;381;p22"/>
          <p:cNvSpPr/>
          <p:nvPr/>
        </p:nvSpPr>
        <p:spPr>
          <a:xfrm>
            <a:off x="7726681" y="3982659"/>
            <a:ext cx="1417319"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5</a:t>
            </a:r>
            <a:endParaRPr sz="2400">
              <a:solidFill>
                <a:schemeClr val="lt1"/>
              </a:solidFill>
              <a:latin typeface="Calibri"/>
              <a:ea typeface="Calibri"/>
              <a:cs typeface="Calibri"/>
              <a:sym typeface="Calibri"/>
            </a:endParaRPr>
          </a:p>
        </p:txBody>
      </p:sp>
      <p:sp>
        <p:nvSpPr>
          <p:cNvPr id="382" name="Google Shape;382;p22"/>
          <p:cNvSpPr/>
          <p:nvPr/>
        </p:nvSpPr>
        <p:spPr>
          <a:xfrm>
            <a:off x="347044" y="4069629"/>
            <a:ext cx="7908258" cy="7848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Calculer la consommation annuelle totale d'énergie électrique </a:t>
            </a:r>
            <a:endParaRPr b="1" sz="2000">
              <a:solidFill>
                <a:schemeClr val="dk1"/>
              </a:solidFill>
              <a:latin typeface="Calibri"/>
              <a:ea typeface="Calibri"/>
              <a:cs typeface="Calibri"/>
              <a:sym typeface="Calibri"/>
            </a:endParaRPr>
          </a:p>
          <a:p>
            <a:pPr indent="0" lvl="0" marL="0" marR="0" rtl="0" algn="l">
              <a:spcBef>
                <a:spcPts val="600"/>
              </a:spcBef>
              <a:spcAft>
                <a:spcPts val="0"/>
              </a:spcAft>
              <a:buNone/>
            </a:pPr>
            <a:r>
              <a:rPr b="1" lang="en-US" sz="2000">
                <a:solidFill>
                  <a:schemeClr val="dk1"/>
                </a:solidFill>
                <a:latin typeface="Calibri"/>
                <a:ea typeface="Calibri"/>
                <a:cs typeface="Calibri"/>
                <a:sym typeface="Calibri"/>
              </a:rPr>
              <a:t>(SER et réseau)</a:t>
            </a:r>
            <a:endParaRPr sz="2000">
              <a:solidFill>
                <a:schemeClr val="dk1"/>
              </a:solidFill>
              <a:latin typeface="Calibri"/>
              <a:ea typeface="Calibri"/>
              <a:cs typeface="Calibri"/>
              <a:sym typeface="Calibri"/>
            </a:endParaRPr>
          </a:p>
        </p:txBody>
      </p:sp>
      <p:sp>
        <p:nvSpPr>
          <p:cNvPr id="383" name="Google Shape;383;p22"/>
          <p:cNvSpPr/>
          <p:nvPr/>
        </p:nvSpPr>
        <p:spPr>
          <a:xfrm>
            <a:off x="1654157" y="4868296"/>
            <a:ext cx="3623108"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Calibri"/>
                <a:ea typeface="Calibri"/>
                <a:cs typeface="Calibri"/>
                <a:sym typeface="Calibri"/>
              </a:rPr>
              <a:t>(225377 + 12605) = </a:t>
            </a:r>
            <a:r>
              <a:rPr b="1" lang="en-US" sz="2000">
                <a:solidFill>
                  <a:schemeClr val="dk1"/>
                </a:solidFill>
                <a:latin typeface="Calibri"/>
                <a:ea typeface="Calibri"/>
                <a:cs typeface="Calibri"/>
                <a:sym typeface="Calibri"/>
              </a:rPr>
              <a:t>237982 </a:t>
            </a:r>
            <a:r>
              <a:rPr lang="en-US" sz="2000">
                <a:solidFill>
                  <a:schemeClr val="dk1"/>
                </a:solidFill>
                <a:latin typeface="Calibri"/>
                <a:ea typeface="Calibri"/>
                <a:cs typeface="Calibri"/>
                <a:sym typeface="Calibri"/>
              </a:rPr>
              <a:t>kWh</a:t>
            </a:r>
            <a:endParaRPr sz="2000">
              <a:solidFill>
                <a:schemeClr val="dk1"/>
              </a:solidFill>
              <a:latin typeface="Calibri"/>
              <a:ea typeface="Calibri"/>
              <a:cs typeface="Calibri"/>
              <a:sym typeface="Calibri"/>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7" name="Shape 387"/>
        <p:cNvGrpSpPr/>
        <p:nvPr/>
      </p:nvGrpSpPr>
      <p:grpSpPr>
        <a:xfrm>
          <a:off x="0" y="0"/>
          <a:ext cx="0" cy="0"/>
          <a:chOff x="0" y="0"/>
          <a:chExt cx="0" cy="0"/>
        </a:xfrm>
      </p:grpSpPr>
      <p:sp>
        <p:nvSpPr>
          <p:cNvPr id="388" name="Google Shape;388;p23"/>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389" name="Google Shape;389;p23"/>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sz="2000"/>
              <a:t>B.3.4 - PART DES ÉNERGIES RENOUVELABLES SUR SITE DANS LA CONSOMMATION TOTALE D'ÉNERGIE ÉLECTRIQUE POUR LES OPÉRATIONS IMMOBILIERES</a:t>
            </a:r>
            <a:endParaRPr b="1" sz="2000">
              <a:solidFill>
                <a:srgbClr val="00B050"/>
              </a:solidFill>
            </a:endParaRPr>
          </a:p>
        </p:txBody>
      </p:sp>
      <p:sp>
        <p:nvSpPr>
          <p:cNvPr id="390" name="Google Shape;390;p23"/>
          <p:cNvSpPr/>
          <p:nvPr/>
        </p:nvSpPr>
        <p:spPr>
          <a:xfrm>
            <a:off x="7982644" y="1433400"/>
            <a:ext cx="1161356"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6</a:t>
            </a:r>
            <a:endParaRPr sz="2400">
              <a:solidFill>
                <a:schemeClr val="lt1"/>
              </a:solidFill>
              <a:latin typeface="Calibri"/>
              <a:ea typeface="Calibri"/>
              <a:cs typeface="Calibri"/>
              <a:sym typeface="Calibri"/>
            </a:endParaRPr>
          </a:p>
        </p:txBody>
      </p:sp>
      <p:sp>
        <p:nvSpPr>
          <p:cNvPr id="391" name="Google Shape;391;p23"/>
          <p:cNvSpPr/>
          <p:nvPr/>
        </p:nvSpPr>
        <p:spPr>
          <a:xfrm>
            <a:off x="574386" y="1198109"/>
            <a:ext cx="7513033"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Calculer le pourcentage de la consommation d'énergie électrique des SER par rapport à l'énergie électrique totale des SER et du réseau </a:t>
            </a:r>
            <a:endParaRPr sz="2000">
              <a:solidFill>
                <a:schemeClr val="dk1"/>
              </a:solidFill>
              <a:latin typeface="Calibri"/>
              <a:ea typeface="Calibri"/>
              <a:cs typeface="Calibri"/>
              <a:sym typeface="Calibri"/>
            </a:endParaRPr>
          </a:p>
        </p:txBody>
      </p:sp>
      <p:sp>
        <p:nvSpPr>
          <p:cNvPr id="392" name="Google Shape;392;p23"/>
          <p:cNvSpPr txBox="1"/>
          <p:nvPr/>
        </p:nvSpPr>
        <p:spPr>
          <a:xfrm>
            <a:off x="1744027" y="2961770"/>
            <a:ext cx="1792478"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u="sng">
                <a:solidFill>
                  <a:schemeClr val="dk1"/>
                </a:solidFill>
                <a:latin typeface="Calibri"/>
                <a:ea typeface="Calibri"/>
                <a:cs typeface="Calibri"/>
                <a:sym typeface="Calibri"/>
              </a:rPr>
              <a:t>12605 kWh</a:t>
            </a:r>
            <a:r>
              <a:rPr baseline="-25000" lang="en-US" sz="2000" u="sng">
                <a:solidFill>
                  <a:schemeClr val="dk1"/>
                </a:solidFill>
                <a:latin typeface="Calibri"/>
                <a:ea typeface="Calibri"/>
                <a:cs typeface="Calibri"/>
                <a:sym typeface="Calibri"/>
              </a:rPr>
              <a:t>e, SER</a:t>
            </a:r>
            <a:endParaRPr baseline="-25000" sz="2000" u="sng">
              <a:solidFill>
                <a:schemeClr val="dk1"/>
              </a:solidFill>
              <a:latin typeface="Calibri"/>
              <a:ea typeface="Calibri"/>
              <a:cs typeface="Calibri"/>
              <a:sym typeface="Calibri"/>
            </a:endParaRPr>
          </a:p>
        </p:txBody>
      </p:sp>
      <p:sp>
        <p:nvSpPr>
          <p:cNvPr id="393" name="Google Shape;393;p23"/>
          <p:cNvSpPr/>
          <p:nvPr/>
        </p:nvSpPr>
        <p:spPr>
          <a:xfrm>
            <a:off x="1523882" y="2204104"/>
            <a:ext cx="2043245" cy="666351"/>
          </a:xfrm>
          <a:prstGeom prst="roundRect">
            <a:avLst>
              <a:gd fmla="val 16667" name="adj"/>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Calibri"/>
                <a:ea typeface="Calibri"/>
                <a:cs typeface="Calibri"/>
                <a:sym typeface="Calibri"/>
              </a:rPr>
              <a:t>Énergie électrique totale issue des sources d'énergie renouvelables</a:t>
            </a:r>
            <a:endParaRPr b="1" sz="1400">
              <a:solidFill>
                <a:schemeClr val="lt1"/>
              </a:solidFill>
              <a:latin typeface="Calibri"/>
              <a:ea typeface="Calibri"/>
              <a:cs typeface="Calibri"/>
              <a:sym typeface="Calibri"/>
            </a:endParaRPr>
          </a:p>
        </p:txBody>
      </p:sp>
      <p:sp>
        <p:nvSpPr>
          <p:cNvPr id="394" name="Google Shape;394;p23"/>
          <p:cNvSpPr txBox="1"/>
          <p:nvPr/>
        </p:nvSpPr>
        <p:spPr>
          <a:xfrm>
            <a:off x="4446561" y="2961770"/>
            <a:ext cx="1500732"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u="sng">
                <a:solidFill>
                  <a:schemeClr val="dk1"/>
                </a:solidFill>
                <a:latin typeface="Calibri"/>
                <a:ea typeface="Calibri"/>
                <a:cs typeface="Calibri"/>
                <a:sym typeface="Calibri"/>
              </a:rPr>
              <a:t>237982 kWh</a:t>
            </a:r>
            <a:endParaRPr baseline="30000" sz="2000" u="sng">
              <a:solidFill>
                <a:schemeClr val="dk1"/>
              </a:solidFill>
              <a:latin typeface="Calibri"/>
              <a:ea typeface="Calibri"/>
              <a:cs typeface="Calibri"/>
              <a:sym typeface="Calibri"/>
            </a:endParaRPr>
          </a:p>
        </p:txBody>
      </p:sp>
      <p:sp>
        <p:nvSpPr>
          <p:cNvPr id="395" name="Google Shape;395;p23"/>
          <p:cNvSpPr/>
          <p:nvPr/>
        </p:nvSpPr>
        <p:spPr>
          <a:xfrm>
            <a:off x="7618634" y="2961770"/>
            <a:ext cx="758541" cy="400110"/>
          </a:xfrm>
          <a:prstGeom prst="rect">
            <a:avLst/>
          </a:prstGeom>
          <a:noFill/>
          <a:ln>
            <a:noFill/>
          </a:ln>
          <a:effectLst>
            <a:outerShdw blurRad="44450" algn="ctr" dir="5400000" dist="27940">
              <a:srgbClr val="000000">
                <a:alpha val="31764"/>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5,6 %</a:t>
            </a:r>
            <a:endParaRPr b="1" baseline="30000" sz="2000">
              <a:solidFill>
                <a:schemeClr val="dk1"/>
              </a:solidFill>
              <a:latin typeface="Calibri"/>
              <a:ea typeface="Calibri"/>
              <a:cs typeface="Calibri"/>
              <a:sym typeface="Calibri"/>
            </a:endParaRPr>
          </a:p>
        </p:txBody>
      </p:sp>
      <p:sp>
        <p:nvSpPr>
          <p:cNvPr id="396" name="Google Shape;396;p23"/>
          <p:cNvSpPr/>
          <p:nvPr/>
        </p:nvSpPr>
        <p:spPr>
          <a:xfrm>
            <a:off x="3839942" y="2204104"/>
            <a:ext cx="2252454" cy="666351"/>
          </a:xfrm>
          <a:prstGeom prst="roundRect">
            <a:avLst>
              <a:gd fmla="val 16667" name="adj"/>
            </a:avLst>
          </a:prstGeom>
          <a:solidFill>
            <a:srgbClr val="E36C0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Calibri"/>
                <a:ea typeface="Calibri"/>
                <a:cs typeface="Calibri"/>
                <a:sym typeface="Calibri"/>
              </a:rPr>
              <a:t>Énergie électrique totale (SER et réseau)</a:t>
            </a:r>
            <a:endParaRPr b="1" sz="1600">
              <a:solidFill>
                <a:schemeClr val="lt1"/>
              </a:solidFill>
              <a:latin typeface="Calibri"/>
              <a:ea typeface="Calibri"/>
              <a:cs typeface="Calibri"/>
              <a:sym typeface="Calibri"/>
            </a:endParaRPr>
          </a:p>
        </p:txBody>
      </p:sp>
      <p:sp>
        <p:nvSpPr>
          <p:cNvPr id="397" name="Google Shape;397;p23"/>
          <p:cNvSpPr/>
          <p:nvPr/>
        </p:nvSpPr>
        <p:spPr>
          <a:xfrm>
            <a:off x="1744027" y="2904904"/>
            <a:ext cx="4348369" cy="485732"/>
          </a:xfrm>
          <a:prstGeom prst="bracketPair">
            <a:avLst/>
          </a:prstGeom>
          <a:noFill/>
          <a:ln cap="flat" cmpd="sng" w="190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398" name="Google Shape;398;p23"/>
          <p:cNvSpPr/>
          <p:nvPr/>
        </p:nvSpPr>
        <p:spPr>
          <a:xfrm>
            <a:off x="6141712" y="2953200"/>
            <a:ext cx="301841" cy="417250"/>
          </a:xfrm>
          <a:prstGeom prst="mathMultiply">
            <a:avLst>
              <a:gd fmla="val 23520" name="adj1"/>
            </a:avLst>
          </a:prstGeom>
          <a:solidFill>
            <a:srgbClr val="C00000"/>
          </a:solidFill>
          <a:ln>
            <a:noFill/>
          </a:ln>
          <a:effectLst>
            <a:outerShdw blurRad="44450" algn="ctr" dir="5400000" dist="27940">
              <a:srgbClr val="000000">
                <a:alpha val="31764"/>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5400">
              <a:solidFill>
                <a:schemeClr val="lt1"/>
              </a:solidFill>
              <a:latin typeface="Calibri"/>
              <a:ea typeface="Calibri"/>
              <a:cs typeface="Calibri"/>
              <a:sym typeface="Calibri"/>
            </a:endParaRPr>
          </a:p>
        </p:txBody>
      </p:sp>
      <p:sp>
        <p:nvSpPr>
          <p:cNvPr id="399" name="Google Shape;399;p23"/>
          <p:cNvSpPr/>
          <p:nvPr/>
        </p:nvSpPr>
        <p:spPr>
          <a:xfrm>
            <a:off x="6425226" y="2961770"/>
            <a:ext cx="574196"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Calibri"/>
                <a:ea typeface="Calibri"/>
                <a:cs typeface="Calibri"/>
                <a:sym typeface="Calibri"/>
              </a:rPr>
              <a:t>100</a:t>
            </a:r>
            <a:endParaRPr sz="2000">
              <a:solidFill>
                <a:schemeClr val="dk1"/>
              </a:solidFill>
              <a:latin typeface="Calibri"/>
              <a:ea typeface="Calibri"/>
              <a:cs typeface="Calibri"/>
              <a:sym typeface="Calibri"/>
            </a:endParaRPr>
          </a:p>
        </p:txBody>
      </p:sp>
      <p:sp>
        <p:nvSpPr>
          <p:cNvPr id="400" name="Google Shape;400;p23"/>
          <p:cNvSpPr/>
          <p:nvPr/>
        </p:nvSpPr>
        <p:spPr>
          <a:xfrm>
            <a:off x="7080428" y="3001793"/>
            <a:ext cx="457200" cy="320064"/>
          </a:xfrm>
          <a:prstGeom prst="mathEqual">
            <a:avLst>
              <a:gd fmla="val 23520" name="adj1"/>
              <a:gd fmla="val 11760" name="adj2"/>
            </a:avLst>
          </a:prstGeom>
          <a:solidFill>
            <a:srgbClr val="C00000"/>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401" name="Google Shape;401;p23"/>
          <p:cNvSpPr/>
          <p:nvPr/>
        </p:nvSpPr>
        <p:spPr>
          <a:xfrm>
            <a:off x="3637040" y="2973212"/>
            <a:ext cx="608120" cy="377226"/>
          </a:xfrm>
          <a:prstGeom prst="mathDivide">
            <a:avLst>
              <a:gd fmla="val 23520" name="adj1"/>
              <a:gd fmla="val 5880" name="adj2"/>
              <a:gd fmla="val 11760" name="adj3"/>
            </a:avLst>
          </a:prstGeom>
          <a:solidFill>
            <a:srgbClr val="C00000"/>
          </a:solidFill>
          <a:ln>
            <a:noFill/>
          </a:ln>
          <a:effectLst>
            <a:outerShdw blurRad="44450" algn="ctr" dir="5400000" dist="27940">
              <a:srgbClr val="000000">
                <a:alpha val="31764"/>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402" name="Google Shape;402;p23"/>
          <p:cNvPicPr preferRelativeResize="0"/>
          <p:nvPr/>
        </p:nvPicPr>
        <p:blipFill rotWithShape="1">
          <a:blip r:embed="rId3">
            <a:alphaModFix/>
          </a:blip>
          <a:srcRect b="0" l="0" r="0" t="0"/>
          <a:stretch/>
        </p:blipFill>
        <p:spPr>
          <a:xfrm>
            <a:off x="6610985" y="2868963"/>
            <a:ext cx="2612914" cy="1520419"/>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6" name="Shape 406"/>
        <p:cNvGrpSpPr/>
        <p:nvPr/>
      </p:nvGrpSpPr>
      <p:grpSpPr>
        <a:xfrm>
          <a:off x="0" y="0"/>
          <a:ext cx="0" cy="0"/>
          <a:chOff x="0" y="0"/>
          <a:chExt cx="0" cy="0"/>
        </a:xfrm>
      </p:grpSpPr>
      <p:sp>
        <p:nvSpPr>
          <p:cNvPr id="407" name="Google Shape;407;p24"/>
          <p:cNvSpPr txBox="1"/>
          <p:nvPr>
            <p:ph idx="1" type="body"/>
          </p:nvPr>
        </p:nvSpPr>
        <p:spPr>
          <a:xfrm>
            <a:off x="268224" y="1600201"/>
            <a:ext cx="8418576" cy="4152112"/>
          </a:xfrm>
          <a:prstGeom prst="rect">
            <a:avLst/>
          </a:prstGeom>
          <a:noFill/>
          <a:ln>
            <a:noFill/>
          </a:ln>
        </p:spPr>
        <p:txBody>
          <a:bodyPr anchorCtr="0" anchor="t" bIns="45700" lIns="91425" spcFirstLastPara="1" rIns="91425" wrap="square" tIns="45700">
            <a:normAutofit/>
          </a:bodyPr>
          <a:lstStyle/>
          <a:p>
            <a:pPr indent="0" lvl="0" marL="0" marR="0" rtl="0" algn="ctr">
              <a:spcBef>
                <a:spcPts val="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640"/>
              </a:spcBef>
              <a:spcAft>
                <a:spcPts val="0"/>
              </a:spcAft>
              <a:buClr>
                <a:schemeClr val="dk1"/>
              </a:buClr>
              <a:buSzPts val="3200"/>
              <a:buFont typeface="Arial"/>
              <a:buNone/>
            </a:pPr>
            <a:r>
              <a:rPr b="1" i="0" lang="en-US" sz="3200" u="none" cap="none" strike="noStrike">
                <a:solidFill>
                  <a:schemeClr val="dk1"/>
                </a:solidFill>
                <a:latin typeface="Calibri"/>
                <a:ea typeface="Calibri"/>
                <a:cs typeface="Calibri"/>
                <a:sym typeface="Calibri"/>
              </a:rPr>
              <a:t>EXERCICE PHYSIQUE</a:t>
            </a:r>
            <a:endParaRPr b="0" i="0" sz="2400" u="none" cap="none" strike="noStrike">
              <a:solidFill>
                <a:schemeClr val="dk1"/>
              </a:solidFill>
              <a:latin typeface="Calibri"/>
              <a:ea typeface="Calibri"/>
              <a:cs typeface="Calibri"/>
              <a:sym typeface="Calibri"/>
            </a:endParaRPr>
          </a:p>
        </p:txBody>
      </p:sp>
      <p:sp>
        <p:nvSpPr>
          <p:cNvPr id="408" name="Google Shape;408;p24"/>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sz="2000"/>
              <a:t>B.3.4 - PART DES ÉNERGIES RENOUVELABLES SUR SITE DANS LA CONSOMMATION TOTALE D'ÉNERGIE ÉLECTRIQUE POUR LES OPÉRATIONS IMMOBILIERES</a:t>
            </a:r>
            <a:endParaRPr b="1" sz="2000">
              <a:solidFill>
                <a:srgbClr val="00B050"/>
              </a:solidFill>
            </a:endParaRPr>
          </a:p>
        </p:txBody>
      </p:sp>
      <p:sp>
        <p:nvSpPr>
          <p:cNvPr id="409" name="Google Shape;409;p24"/>
          <p:cNvSpPr txBox="1"/>
          <p:nvPr>
            <p:ph idx="12" type="sldNum"/>
          </p:nvPr>
        </p:nvSpPr>
        <p:spPr>
          <a:xfrm>
            <a:off x="7010400" y="6564580"/>
            <a:ext cx="2133600" cy="29342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3" name="Shape 413"/>
        <p:cNvGrpSpPr/>
        <p:nvPr/>
      </p:nvGrpSpPr>
      <p:grpSpPr>
        <a:xfrm>
          <a:off x="0" y="0"/>
          <a:ext cx="0" cy="0"/>
          <a:chOff x="0" y="0"/>
          <a:chExt cx="0" cy="0"/>
        </a:xfrm>
      </p:grpSpPr>
      <p:sp>
        <p:nvSpPr>
          <p:cNvPr id="414" name="Google Shape;414;p25"/>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415" name="Google Shape;415;p25"/>
          <p:cNvSpPr txBox="1"/>
          <p:nvPr>
            <p:ph idx="1" type="body"/>
          </p:nvPr>
        </p:nvSpPr>
        <p:spPr>
          <a:xfrm>
            <a:off x="174661" y="1009204"/>
            <a:ext cx="8894911" cy="105041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000"/>
              <a:buFont typeface="Arial"/>
              <a:buNone/>
            </a:pPr>
            <a:r>
              <a:rPr b="0" i="0" lang="en-US" sz="2000" u="none" cap="none" strike="noStrike">
                <a:solidFill>
                  <a:schemeClr val="dk1"/>
                </a:solidFill>
                <a:latin typeface="Calibri"/>
                <a:ea typeface="Calibri"/>
                <a:cs typeface="Calibri"/>
                <a:sym typeface="Calibri"/>
              </a:rPr>
              <a:t>Dans un quartier existant, il y a 22 maisons individuelles, un jardin d'enfants et une école primaire. Tous les bâtiments sont raccordés au réseau électrique principal. Le jardin d'enfants et certaines des maisons ont des panneaux PV intégrés sur leur enveloppe pour couvrir partiellement les demandes de refroidissement et d'éclairage.</a:t>
            </a:r>
            <a:endParaRPr b="0" i="0" sz="2000" u="none" cap="none" strike="noStrike">
              <a:solidFill>
                <a:schemeClr val="dk1"/>
              </a:solidFill>
              <a:latin typeface="Calibri"/>
              <a:ea typeface="Calibri"/>
              <a:cs typeface="Calibri"/>
              <a:sym typeface="Calibri"/>
            </a:endParaRPr>
          </a:p>
          <a:p>
            <a:pPr indent="0" lvl="0" marL="0" marR="0" rtl="0" algn="l">
              <a:spcBef>
                <a:spcPts val="400"/>
              </a:spcBef>
              <a:spcAft>
                <a:spcPts val="0"/>
              </a:spcAft>
              <a:buClr>
                <a:schemeClr val="dk1"/>
              </a:buClr>
              <a:buSzPts val="2000"/>
              <a:buFont typeface="Arial"/>
              <a:buNone/>
            </a:pPr>
            <a:r>
              <a:t/>
            </a:r>
            <a:endParaRPr b="0" i="0" sz="2000" u="none" cap="none" strike="noStrike">
              <a:solidFill>
                <a:schemeClr val="dk1"/>
              </a:solidFill>
              <a:latin typeface="Calibri"/>
              <a:ea typeface="Calibri"/>
              <a:cs typeface="Calibri"/>
              <a:sym typeface="Calibri"/>
            </a:endParaRPr>
          </a:p>
          <a:p>
            <a:pPr indent="0" lvl="0" marL="0" marR="0" rtl="0" algn="l">
              <a:spcBef>
                <a:spcPts val="400"/>
              </a:spcBef>
              <a:spcAft>
                <a:spcPts val="0"/>
              </a:spcAft>
              <a:buClr>
                <a:schemeClr val="dk1"/>
              </a:buClr>
              <a:buSzPts val="2000"/>
              <a:buFont typeface="Arial"/>
              <a:buNone/>
            </a:pPr>
            <a:r>
              <a:t/>
            </a:r>
            <a:endParaRPr b="0" i="1" sz="2000" u="none" cap="none" strike="noStrike">
              <a:solidFill>
                <a:schemeClr val="dk1"/>
              </a:solidFill>
              <a:latin typeface="Calibri"/>
              <a:ea typeface="Calibri"/>
              <a:cs typeface="Calibri"/>
              <a:sym typeface="Calibri"/>
            </a:endParaRPr>
          </a:p>
          <a:p>
            <a:pPr indent="0" lvl="0" marL="0" marR="0" rtl="0" algn="l">
              <a:spcBef>
                <a:spcPts val="400"/>
              </a:spcBef>
              <a:spcAft>
                <a:spcPts val="0"/>
              </a:spcAft>
              <a:buClr>
                <a:schemeClr val="dk1"/>
              </a:buClr>
              <a:buSzPts val="2000"/>
              <a:buFont typeface="Arial"/>
              <a:buNone/>
            </a:pPr>
            <a:r>
              <a:t/>
            </a:r>
            <a:endParaRPr b="0" i="1" sz="2000" u="none" cap="none" strike="noStrike">
              <a:solidFill>
                <a:schemeClr val="dk1"/>
              </a:solidFill>
              <a:latin typeface="Calibri"/>
              <a:ea typeface="Calibri"/>
              <a:cs typeface="Calibri"/>
              <a:sym typeface="Calibri"/>
            </a:endParaRPr>
          </a:p>
          <a:p>
            <a:pPr indent="0" lvl="0" marL="0" marR="0" rtl="0" algn="l">
              <a:spcBef>
                <a:spcPts val="400"/>
              </a:spcBef>
              <a:spcAft>
                <a:spcPts val="0"/>
              </a:spcAft>
              <a:buClr>
                <a:schemeClr val="dk1"/>
              </a:buClr>
              <a:buSzPts val="2000"/>
              <a:buFont typeface="Arial"/>
              <a:buNone/>
            </a:pPr>
            <a:r>
              <a:t/>
            </a:r>
            <a:endParaRPr b="0" i="1" sz="2000" u="none" cap="none" strike="noStrike">
              <a:solidFill>
                <a:schemeClr val="dk1"/>
              </a:solidFill>
              <a:latin typeface="Calibri"/>
              <a:ea typeface="Calibri"/>
              <a:cs typeface="Calibri"/>
              <a:sym typeface="Calibri"/>
            </a:endParaRPr>
          </a:p>
          <a:p>
            <a:pPr indent="0" lvl="0" marL="0" marR="0" rtl="0" algn="ctr">
              <a:spcBef>
                <a:spcPts val="400"/>
              </a:spcBef>
              <a:spcAft>
                <a:spcPts val="0"/>
              </a:spcAft>
              <a:buClr>
                <a:schemeClr val="dk1"/>
              </a:buClr>
              <a:buSzPts val="2000"/>
              <a:buFont typeface="Arial"/>
              <a:buNone/>
            </a:pPr>
            <a:r>
              <a:t/>
            </a:r>
            <a:endParaRPr b="0" i="1" sz="2000" u="none" cap="none" strike="noStrike">
              <a:solidFill>
                <a:schemeClr val="dk1"/>
              </a:solidFill>
              <a:latin typeface="Calibri"/>
              <a:ea typeface="Calibri"/>
              <a:cs typeface="Calibri"/>
              <a:sym typeface="Calibri"/>
            </a:endParaRPr>
          </a:p>
          <a:p>
            <a:pPr indent="0" lvl="0" marL="0" marR="0" rtl="0" algn="ctr">
              <a:spcBef>
                <a:spcPts val="400"/>
              </a:spcBef>
              <a:spcAft>
                <a:spcPts val="0"/>
              </a:spcAft>
              <a:buClr>
                <a:schemeClr val="dk1"/>
              </a:buClr>
              <a:buSzPts val="2000"/>
              <a:buFont typeface="Arial"/>
              <a:buNone/>
            </a:pPr>
            <a:r>
              <a:t/>
            </a:r>
            <a:endParaRPr b="0" i="1" sz="2000" u="none" cap="none" strike="noStrike">
              <a:solidFill>
                <a:schemeClr val="dk1"/>
              </a:solidFill>
              <a:latin typeface="Calibri"/>
              <a:ea typeface="Calibri"/>
              <a:cs typeface="Calibri"/>
              <a:sym typeface="Calibri"/>
            </a:endParaRPr>
          </a:p>
          <a:p>
            <a:pPr indent="0" lvl="0" marL="0" marR="0" rtl="0" algn="ctr">
              <a:spcBef>
                <a:spcPts val="400"/>
              </a:spcBef>
              <a:spcAft>
                <a:spcPts val="0"/>
              </a:spcAft>
              <a:buClr>
                <a:schemeClr val="dk1"/>
              </a:buClr>
              <a:buSzPts val="2000"/>
              <a:buFont typeface="Arial"/>
              <a:buNone/>
            </a:pPr>
            <a:r>
              <a:t/>
            </a:r>
            <a:endParaRPr b="0" i="1" sz="2000" u="none" cap="none" strike="noStrike">
              <a:solidFill>
                <a:schemeClr val="dk1"/>
              </a:solidFill>
              <a:latin typeface="Calibri"/>
              <a:ea typeface="Calibri"/>
              <a:cs typeface="Calibri"/>
              <a:sym typeface="Calibri"/>
            </a:endParaRPr>
          </a:p>
        </p:txBody>
      </p:sp>
      <p:sp>
        <p:nvSpPr>
          <p:cNvPr id="416" name="Google Shape;416;p25"/>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sz="2000"/>
              <a:t>B.3.4 - PART DES ÉNERGIES RENOUVELABLES SUR SITE DANS LA CONSOMMATION TOTALE D'ÉNERGIE ÉLECTRIQUE POUR LES OPÉRATIONS IMMOBILIERES</a:t>
            </a:r>
            <a:endParaRPr b="1" sz="2000">
              <a:solidFill>
                <a:srgbClr val="00B050"/>
              </a:solidFill>
            </a:endParaRPr>
          </a:p>
        </p:txBody>
      </p:sp>
      <p:sp>
        <p:nvSpPr>
          <p:cNvPr id="417" name="Google Shape;417;p25"/>
          <p:cNvSpPr txBox="1"/>
          <p:nvPr/>
        </p:nvSpPr>
        <p:spPr>
          <a:xfrm>
            <a:off x="174661" y="2822437"/>
            <a:ext cx="8234039" cy="77285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000"/>
              <a:buFont typeface="Arial"/>
              <a:buNone/>
            </a:pPr>
            <a:r>
              <a:rPr b="1" i="1" lang="en-US" sz="2000">
                <a:solidFill>
                  <a:schemeClr val="dk1"/>
                </a:solidFill>
                <a:latin typeface="Calibri"/>
                <a:ea typeface="Calibri"/>
                <a:cs typeface="Calibri"/>
                <a:sym typeface="Calibri"/>
              </a:rPr>
              <a:t>Données disponibles</a:t>
            </a:r>
            <a:r>
              <a:rPr i="1" lang="en-US" sz="2000">
                <a:solidFill>
                  <a:schemeClr val="dk1"/>
                </a:solidFill>
                <a:latin typeface="Calibri"/>
                <a:ea typeface="Calibri"/>
                <a:cs typeface="Calibri"/>
                <a:sym typeface="Calibri"/>
              </a:rPr>
              <a:t> : </a:t>
            </a:r>
            <a:r>
              <a:rPr lang="en-US" sz="2000">
                <a:solidFill>
                  <a:schemeClr val="dk1"/>
                </a:solidFill>
                <a:latin typeface="Calibri"/>
                <a:ea typeface="Calibri"/>
                <a:cs typeface="Calibri"/>
                <a:sym typeface="Calibri"/>
              </a:rPr>
              <a:t>La </a:t>
            </a:r>
            <a:r>
              <a:rPr b="1" lang="en-US" sz="2000">
                <a:solidFill>
                  <a:schemeClr val="dk1"/>
                </a:solidFill>
                <a:latin typeface="Calibri"/>
                <a:ea typeface="Calibri"/>
                <a:cs typeface="Calibri"/>
                <a:sym typeface="Calibri"/>
              </a:rPr>
              <a:t>consommation totale d'énergie renouvelable sur place </a:t>
            </a:r>
            <a:r>
              <a:rPr lang="en-US" sz="2000">
                <a:solidFill>
                  <a:schemeClr val="dk1"/>
                </a:solidFill>
                <a:latin typeface="Calibri"/>
                <a:ea typeface="Calibri"/>
                <a:cs typeface="Calibri"/>
                <a:sym typeface="Calibri"/>
              </a:rPr>
              <a:t>et la </a:t>
            </a:r>
            <a:r>
              <a:rPr b="1" lang="en-US" sz="2000">
                <a:solidFill>
                  <a:schemeClr val="dk1"/>
                </a:solidFill>
                <a:latin typeface="Calibri"/>
                <a:ea typeface="Calibri"/>
                <a:cs typeface="Calibri"/>
                <a:sym typeface="Calibri"/>
              </a:rPr>
              <a:t>consommation totale</a:t>
            </a:r>
            <a:r>
              <a:rPr lang="en-US" sz="2000">
                <a:solidFill>
                  <a:schemeClr val="dk1"/>
                </a:solidFill>
                <a:latin typeface="Calibri"/>
                <a:ea typeface="Calibri"/>
                <a:cs typeface="Calibri"/>
                <a:sym typeface="Calibri"/>
              </a:rPr>
              <a:t> d'</a:t>
            </a:r>
            <a:r>
              <a:rPr b="1" lang="en-US" sz="2000">
                <a:solidFill>
                  <a:schemeClr val="dk1"/>
                </a:solidFill>
                <a:latin typeface="Calibri"/>
                <a:ea typeface="Calibri"/>
                <a:cs typeface="Calibri"/>
                <a:sym typeface="Calibri"/>
              </a:rPr>
              <a:t>énergie électrique</a:t>
            </a:r>
            <a:r>
              <a:rPr lang="en-US" sz="2000">
                <a:solidFill>
                  <a:schemeClr val="dk1"/>
                </a:solidFill>
                <a:latin typeface="Calibri"/>
                <a:ea typeface="Calibri"/>
                <a:cs typeface="Calibri"/>
                <a:sym typeface="Calibri"/>
              </a:rPr>
              <a:t> de tous les bâtiments du quartier    </a:t>
            </a:r>
            <a:endParaRPr/>
          </a:p>
          <a:p>
            <a:pPr indent="0" lvl="0" marL="0" marR="0" rtl="0" algn="l">
              <a:spcBef>
                <a:spcPts val="600"/>
              </a:spcBef>
              <a:spcAft>
                <a:spcPts val="0"/>
              </a:spcAft>
              <a:buClr>
                <a:schemeClr val="dk1"/>
              </a:buClr>
              <a:buSzPts val="2000"/>
              <a:buFont typeface="Arial"/>
              <a:buNone/>
            </a:pPr>
            <a:r>
              <a:t/>
            </a:r>
            <a:endParaRPr sz="2000">
              <a:solidFill>
                <a:schemeClr val="dk1"/>
              </a:solidFill>
              <a:latin typeface="Calibri"/>
              <a:ea typeface="Calibri"/>
              <a:cs typeface="Calibri"/>
              <a:sym typeface="Calibri"/>
            </a:endParaRPr>
          </a:p>
        </p:txBody>
      </p:sp>
      <p:grpSp>
        <p:nvGrpSpPr>
          <p:cNvPr id="418" name="Google Shape;418;p25"/>
          <p:cNvGrpSpPr/>
          <p:nvPr/>
        </p:nvGrpSpPr>
        <p:grpSpPr>
          <a:xfrm>
            <a:off x="189901" y="4036289"/>
            <a:ext cx="8514080" cy="1145373"/>
            <a:chOff x="340512" y="3584452"/>
            <a:chExt cx="8514080" cy="1145373"/>
          </a:xfrm>
        </p:grpSpPr>
        <p:sp>
          <p:nvSpPr>
            <p:cNvPr id="419" name="Google Shape;419;p25"/>
            <p:cNvSpPr txBox="1"/>
            <p:nvPr/>
          </p:nvSpPr>
          <p:spPr>
            <a:xfrm>
              <a:off x="340512" y="3584452"/>
              <a:ext cx="8514080" cy="1145373"/>
            </a:xfrm>
            <a:prstGeom prst="rect">
              <a:avLst/>
            </a:prstGeom>
            <a:gradFill>
              <a:gsLst>
                <a:gs pos="0">
                  <a:srgbClr val="DAFEA4"/>
                </a:gs>
                <a:gs pos="35000">
                  <a:srgbClr val="E3FEBF"/>
                </a:gs>
                <a:gs pos="100000">
                  <a:srgbClr val="F4FEE6"/>
                </a:gs>
              </a:gsLst>
              <a:lin ang="16200000" scaled="0"/>
            </a:gradFill>
            <a:ln cap="flat" cmpd="sng" w="9525">
              <a:solidFill>
                <a:srgbClr val="97B853"/>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r">
                <a:spcBef>
                  <a:spcPts val="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	Calculer le pourcentage d'énergie renouvelable sur place au total</a:t>
              </a:r>
              <a:endParaRPr/>
            </a:p>
            <a:p>
              <a:pPr indent="0" lvl="0" marL="0" marR="0" rtl="0" algn="r">
                <a:spcBef>
                  <a:spcPts val="60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                la consommation d'énergie électrique pour l'exploitation des bâtiments</a:t>
              </a:r>
              <a:r>
                <a:rPr lang="en-US" sz="2000">
                  <a:solidFill>
                    <a:schemeClr val="dk1"/>
                  </a:solidFill>
                  <a:latin typeface="Calibri"/>
                  <a:ea typeface="Calibri"/>
                  <a:cs typeface="Calibri"/>
                  <a:sym typeface="Calibri"/>
                </a:rPr>
                <a:t>.</a:t>
              </a:r>
              <a:endParaRPr b="1" sz="2000">
                <a:solidFill>
                  <a:schemeClr val="dk1"/>
                </a:solidFill>
                <a:latin typeface="Calibri"/>
                <a:ea typeface="Calibri"/>
                <a:cs typeface="Calibri"/>
                <a:sym typeface="Calibri"/>
              </a:endParaRPr>
            </a:p>
          </p:txBody>
        </p:sp>
        <p:pic>
          <p:nvPicPr>
            <p:cNvPr id="420" name="Google Shape;420;p25"/>
            <p:cNvPicPr preferRelativeResize="0"/>
            <p:nvPr/>
          </p:nvPicPr>
          <p:blipFill rotWithShape="1">
            <a:blip r:embed="rId3">
              <a:alphaModFix/>
            </a:blip>
            <a:srcRect b="0" l="0" r="0" t="0"/>
            <a:stretch/>
          </p:blipFill>
          <p:spPr>
            <a:xfrm>
              <a:off x="457200" y="3856850"/>
              <a:ext cx="623565" cy="600576"/>
            </a:xfrm>
            <a:prstGeom prst="roundRect">
              <a:avLst>
                <a:gd fmla="val 16667" name="adj"/>
              </a:avLst>
            </a:prstGeom>
            <a:noFill/>
            <a:ln>
              <a:noFill/>
            </a:ln>
            <a:effectLst>
              <a:outerShdw blurRad="152400" kx="110000" rotWithShape="0" algn="tl" dir="900000" dist="12000" sy="98000" ky="200000">
                <a:srgbClr val="000000">
                  <a:alpha val="29803"/>
                </a:srgbClr>
              </a:outerShdw>
            </a:effectLst>
          </p:spPr>
        </p:pic>
      </p:gr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4" name="Shape 424"/>
        <p:cNvGrpSpPr/>
        <p:nvPr/>
      </p:nvGrpSpPr>
      <p:grpSpPr>
        <a:xfrm>
          <a:off x="0" y="0"/>
          <a:ext cx="0" cy="0"/>
          <a:chOff x="0" y="0"/>
          <a:chExt cx="0" cy="0"/>
        </a:xfrm>
      </p:grpSpPr>
      <p:sp>
        <p:nvSpPr>
          <p:cNvPr id="425" name="Google Shape;425;p26"/>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sz="2000"/>
              <a:t>B.3.4 - PART DES ÉNERGIES RENOUVELABLES SUR SITE DANS LA CONSOMMATION TOTALE D'ÉNERGIE ÉLECTRIQUE POUR LES OPÉRATIONS IMMOBILIERES</a:t>
            </a:r>
            <a:endParaRPr b="1" sz="2000">
              <a:solidFill>
                <a:srgbClr val="00B050"/>
              </a:solidFill>
            </a:endParaRPr>
          </a:p>
        </p:txBody>
      </p:sp>
      <p:sp>
        <p:nvSpPr>
          <p:cNvPr id="426" name="Google Shape;426;p26"/>
          <p:cNvSpPr/>
          <p:nvPr/>
        </p:nvSpPr>
        <p:spPr>
          <a:xfrm>
            <a:off x="245013" y="744321"/>
            <a:ext cx="2872912"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Données disponibles</a:t>
            </a:r>
            <a:endParaRPr sz="2400">
              <a:solidFill>
                <a:schemeClr val="lt1"/>
              </a:solidFill>
              <a:latin typeface="Calibri"/>
              <a:ea typeface="Calibri"/>
              <a:cs typeface="Calibri"/>
              <a:sym typeface="Calibri"/>
            </a:endParaRPr>
          </a:p>
        </p:txBody>
      </p:sp>
      <p:sp>
        <p:nvSpPr>
          <p:cNvPr id="427" name="Google Shape;427;p26"/>
          <p:cNvSpPr txBox="1"/>
          <p:nvPr>
            <p:ph idx="12" type="sldNum"/>
          </p:nvPr>
        </p:nvSpPr>
        <p:spPr>
          <a:xfrm>
            <a:off x="7010400" y="6564580"/>
            <a:ext cx="2133600" cy="29342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graphicFrame>
        <p:nvGraphicFramePr>
          <p:cNvPr id="428" name="Google Shape;428;p26"/>
          <p:cNvGraphicFramePr/>
          <p:nvPr/>
        </p:nvGraphicFramePr>
        <p:xfrm>
          <a:off x="237513" y="1262806"/>
          <a:ext cx="3000000" cy="3000000"/>
        </p:xfrm>
        <a:graphic>
          <a:graphicData uri="http://schemas.openxmlformats.org/drawingml/2006/table">
            <a:tbl>
              <a:tblPr bandRow="1" firstRow="1">
                <a:noFill/>
                <a:tableStyleId>{663A811D-89B0-4C18-95EA-EDEE29732BC1}</a:tableStyleId>
              </a:tblPr>
              <a:tblGrid>
                <a:gridCol w="1532825"/>
                <a:gridCol w="1953075"/>
                <a:gridCol w="2029675"/>
                <a:gridCol w="3178500"/>
              </a:tblGrid>
              <a:tr h="642200">
                <a:tc>
                  <a:txBody>
                    <a:bodyPr/>
                    <a:lstStyle/>
                    <a:p>
                      <a:pPr indent="0" lvl="0" marL="0" marR="0" rtl="0" algn="l">
                        <a:spcBef>
                          <a:spcPts val="0"/>
                        </a:spcBef>
                        <a:spcAft>
                          <a:spcPts val="0"/>
                        </a:spcAft>
                        <a:buNone/>
                      </a:pPr>
                      <a:r>
                        <a:t/>
                      </a:r>
                      <a:endParaRPr sz="1800"/>
                    </a:p>
                  </a:txBody>
                  <a:tcPr marT="45725" marB="45725" marR="91450" marL="91450"/>
                </a:tc>
                <a:tc>
                  <a:txBody>
                    <a:bodyPr/>
                    <a:lstStyle/>
                    <a:p>
                      <a:pPr indent="0" lvl="0" marL="0" marR="0" rtl="0" algn="ctr">
                        <a:spcBef>
                          <a:spcPts val="0"/>
                        </a:spcBef>
                        <a:spcAft>
                          <a:spcPts val="0"/>
                        </a:spcAft>
                        <a:buNone/>
                      </a:pPr>
                      <a:r>
                        <a:rPr b="1" lang="en-US" sz="1400"/>
                        <a:t>Consommation annuelle calculée d'énergie électrique</a:t>
                      </a:r>
                      <a:r>
                        <a:rPr lang="en-US" sz="1400"/>
                        <a:t> du réseau (</a:t>
                      </a:r>
                      <a:r>
                        <a:rPr b="1" lang="en-US" sz="1400">
                          <a:solidFill>
                            <a:schemeClr val="lt1"/>
                          </a:solidFill>
                          <a:latin typeface="Calibri"/>
                          <a:ea typeface="Calibri"/>
                          <a:cs typeface="Calibri"/>
                          <a:sym typeface="Calibri"/>
                        </a:rPr>
                        <a:t>kWh</a:t>
                      </a:r>
                      <a:r>
                        <a:rPr baseline="-25000" lang="en-US" sz="1400" u="none" cap="none" strike="noStrike"/>
                        <a:t>e</a:t>
                      </a:r>
                      <a:r>
                        <a:rPr lang="en-US" sz="1400" u="none" cap="none" strike="noStrike"/>
                        <a:t>)</a:t>
                      </a:r>
                      <a:endParaRPr sz="1400">
                        <a:solidFill>
                          <a:schemeClr val="lt1"/>
                        </a:solidFill>
                      </a:endParaRPr>
                    </a:p>
                  </a:txBody>
                  <a:tcPr marT="45725" marB="45725" marR="91450" marL="91450"/>
                </a:tc>
                <a:tc>
                  <a:txBody>
                    <a:bodyPr/>
                    <a:lstStyle/>
                    <a:p>
                      <a:pPr indent="0" lvl="0" marL="0" marR="0" rtl="0" algn="ctr">
                        <a:spcBef>
                          <a:spcPts val="0"/>
                        </a:spcBef>
                        <a:spcAft>
                          <a:spcPts val="0"/>
                        </a:spcAft>
                        <a:buNone/>
                      </a:pPr>
                      <a:r>
                        <a:rPr b="1" lang="en-US" sz="1400"/>
                        <a:t>Consommation annuelle d'énergie électrique calculée à partir des SER</a:t>
                      </a:r>
                      <a:r>
                        <a:rPr lang="en-US" sz="1400"/>
                        <a:t> (</a:t>
                      </a:r>
                      <a:r>
                        <a:rPr b="1" lang="en-US" sz="1400">
                          <a:solidFill>
                            <a:schemeClr val="lt1"/>
                          </a:solidFill>
                          <a:latin typeface="Calibri"/>
                          <a:ea typeface="Calibri"/>
                          <a:cs typeface="Calibri"/>
                          <a:sym typeface="Calibri"/>
                        </a:rPr>
                        <a:t>kWh</a:t>
                      </a:r>
                      <a:r>
                        <a:rPr baseline="-25000" lang="en-US" sz="1400" u="none" cap="none" strike="noStrike"/>
                        <a:t>e,RES</a:t>
                      </a:r>
                      <a:r>
                        <a:rPr lang="en-US" sz="1400" u="none" cap="none" strike="noStrike"/>
                        <a:t>)</a:t>
                      </a:r>
                      <a:endParaRPr sz="1400">
                        <a:solidFill>
                          <a:schemeClr val="lt1"/>
                        </a:solidFill>
                      </a:endParaRPr>
                    </a:p>
                  </a:txBody>
                  <a:tcPr marT="45725" marB="45725" marR="91450" marL="91450"/>
                </a:tc>
                <a:tc>
                  <a:txBody>
                    <a:bodyPr/>
                    <a:lstStyle/>
                    <a:p>
                      <a:pPr indent="0" lvl="0" marL="0" marR="0" rtl="0" algn="ctr">
                        <a:spcBef>
                          <a:spcPts val="0"/>
                        </a:spcBef>
                        <a:spcAft>
                          <a:spcPts val="0"/>
                        </a:spcAft>
                        <a:buNone/>
                      </a:pPr>
                      <a:r>
                        <a:rPr lang="en-US" sz="1400"/>
                        <a:t>Systèmes de CVC</a:t>
                      </a:r>
                      <a:r>
                        <a:rPr lang="en-US" sz="1400"/>
                        <a:t> </a:t>
                      </a:r>
                      <a:endParaRPr sz="1400"/>
                    </a:p>
                    <a:p>
                      <a:pPr indent="0" lvl="0" marL="0" marR="0" rtl="0" algn="ctr">
                        <a:spcBef>
                          <a:spcPts val="0"/>
                        </a:spcBef>
                        <a:spcAft>
                          <a:spcPts val="0"/>
                        </a:spcAft>
                        <a:buNone/>
                      </a:pPr>
                      <a:r>
                        <a:rPr lang="en-US" sz="1400"/>
                        <a:t>(chauffage, refroidissement, </a:t>
                      </a:r>
                      <a:r>
                        <a:rPr lang="en-US" sz="1400"/>
                        <a:t>eau chaude sanitaire)</a:t>
                      </a:r>
                      <a:endParaRPr sz="1400"/>
                    </a:p>
                  </a:txBody>
                  <a:tcPr marT="45725" marB="45725" marR="91450" marL="91450"/>
                </a:tc>
              </a:tr>
              <a:tr h="370850">
                <a:tc>
                  <a:txBody>
                    <a:bodyPr/>
                    <a:lstStyle/>
                    <a:p>
                      <a:pPr indent="0" lvl="0" marL="0" marR="0" rtl="0" algn="l">
                        <a:spcBef>
                          <a:spcPts val="0"/>
                        </a:spcBef>
                        <a:spcAft>
                          <a:spcPts val="0"/>
                        </a:spcAft>
                        <a:buNone/>
                      </a:pPr>
                      <a:r>
                        <a:rPr lang="en-US" sz="1800"/>
                        <a:t>Maternelle </a:t>
                      </a:r>
                      <a:endParaRPr sz="1800"/>
                    </a:p>
                  </a:txBody>
                  <a:tcPr marT="45725" marB="45725" marR="91450" marL="91450" anchor="ctr"/>
                </a:tc>
                <a:tc>
                  <a:txBody>
                    <a:bodyPr/>
                    <a:lstStyle/>
                    <a:p>
                      <a:pPr indent="0" lvl="0" marL="0" marR="0" rtl="0" algn="ctr">
                        <a:spcBef>
                          <a:spcPts val="0"/>
                        </a:spcBef>
                        <a:spcAft>
                          <a:spcPts val="0"/>
                        </a:spcAft>
                        <a:buNone/>
                      </a:pPr>
                      <a:r>
                        <a:rPr lang="en-US" sz="1800"/>
                        <a:t>45564</a:t>
                      </a:r>
                      <a:endParaRPr sz="1800"/>
                    </a:p>
                  </a:txBody>
                  <a:tcPr marT="45725" marB="45725" marR="91450" marL="91450" anchor="ctr"/>
                </a:tc>
                <a:tc>
                  <a:txBody>
                    <a:bodyPr/>
                    <a:lstStyle/>
                    <a:p>
                      <a:pPr indent="0" lvl="0" marL="0" marR="0" rtl="0" algn="ctr">
                        <a:spcBef>
                          <a:spcPts val="0"/>
                        </a:spcBef>
                        <a:spcAft>
                          <a:spcPts val="0"/>
                        </a:spcAft>
                        <a:buNone/>
                      </a:pPr>
                      <a:r>
                        <a:rPr lang="en-US" sz="1800">
                          <a:solidFill>
                            <a:schemeClr val="dk1"/>
                          </a:solidFill>
                        </a:rPr>
                        <a:t>12 600</a:t>
                      </a:r>
                      <a:endParaRPr sz="1800">
                        <a:solidFill>
                          <a:schemeClr val="dk1"/>
                        </a:solidFill>
                      </a:endParaRPr>
                    </a:p>
                  </a:txBody>
                  <a:tcPr marT="45725" marB="45725" marR="91450" marL="91450" anchor="ctr"/>
                </a:tc>
                <a:tc>
                  <a:txBody>
                    <a:bodyPr/>
                    <a:lstStyle/>
                    <a:p>
                      <a:pPr indent="0" lvl="0" marL="0" marR="0" rtl="0" algn="l">
                        <a:lnSpc>
                          <a:spcPct val="100000"/>
                        </a:lnSpc>
                        <a:spcBef>
                          <a:spcPts val="0"/>
                        </a:spcBef>
                        <a:spcAft>
                          <a:spcPts val="0"/>
                        </a:spcAft>
                        <a:buClr>
                          <a:schemeClr val="dk1"/>
                        </a:buClr>
                        <a:buSzPts val="1200"/>
                        <a:buFont typeface="Calibri"/>
                        <a:buNone/>
                      </a:pPr>
                      <a:r>
                        <a:rPr lang="en-US" sz="1200" u="none" cap="none" strike="noStrike"/>
                        <a:t>Chaudière centrale au fioul pour le chauffage des locaux. HP local pour le refroidissement de l'espace. Collecteurs solaires pour l'</a:t>
                      </a:r>
                      <a:r>
                        <a:rPr lang="en-US" sz="1200"/>
                        <a:t>eau chaude domestique</a:t>
                      </a:r>
                      <a:r>
                        <a:rPr lang="en-US" sz="1200" u="none" cap="none" strike="noStrike"/>
                        <a:t>. Panneaux photovoltaïques (refroidissement et éclairage)</a:t>
                      </a:r>
                      <a:endParaRPr b="0" i="0" sz="1200" u="none" cap="none" strike="noStrike">
                        <a:solidFill>
                          <a:srgbClr val="000000"/>
                        </a:solidFill>
                        <a:latin typeface="Calibri"/>
                        <a:ea typeface="Calibri"/>
                        <a:cs typeface="Calibri"/>
                        <a:sym typeface="Calibri"/>
                      </a:endParaRPr>
                    </a:p>
                  </a:txBody>
                  <a:tcPr marT="45725" marB="45725" marR="91450" marL="91450"/>
                </a:tc>
              </a:tr>
              <a:tr h="370850">
                <a:tc>
                  <a:txBody>
                    <a:bodyPr/>
                    <a:lstStyle/>
                    <a:p>
                      <a:pPr indent="0" lvl="0" marL="0" marR="0" rtl="0" algn="l">
                        <a:spcBef>
                          <a:spcPts val="0"/>
                        </a:spcBef>
                        <a:spcAft>
                          <a:spcPts val="0"/>
                        </a:spcAft>
                        <a:buNone/>
                      </a:pPr>
                      <a:r>
                        <a:rPr lang="en-US" sz="1800"/>
                        <a:t>École</a:t>
                      </a:r>
                      <a:endParaRPr sz="1800"/>
                    </a:p>
                  </a:txBody>
                  <a:tcPr marT="45725" marB="45725" marR="91450" marL="91450" anchor="ctr"/>
                </a:tc>
                <a:tc>
                  <a:txBody>
                    <a:bodyPr/>
                    <a:lstStyle/>
                    <a:p>
                      <a:pPr indent="0" lvl="0" marL="0" marR="0" rtl="0" algn="ctr">
                        <a:spcBef>
                          <a:spcPts val="0"/>
                        </a:spcBef>
                        <a:spcAft>
                          <a:spcPts val="0"/>
                        </a:spcAft>
                        <a:buNone/>
                      </a:pPr>
                      <a:r>
                        <a:rPr lang="en-US" sz="1800"/>
                        <a:t>51347</a:t>
                      </a:r>
                      <a:endParaRPr sz="1800"/>
                    </a:p>
                  </a:txBody>
                  <a:tcPr marT="45725" marB="45725" marR="91450" marL="91450" anchor="ctr"/>
                </a:tc>
                <a:tc>
                  <a:txBody>
                    <a:bodyPr/>
                    <a:lstStyle/>
                    <a:p>
                      <a:pPr indent="0" lvl="0" marL="0" marR="0" rtl="0" algn="ctr">
                        <a:spcBef>
                          <a:spcPts val="0"/>
                        </a:spcBef>
                        <a:spcAft>
                          <a:spcPts val="0"/>
                        </a:spcAft>
                        <a:buNone/>
                      </a:pPr>
                      <a:r>
                        <a:t/>
                      </a:r>
                      <a:endParaRPr sz="1800">
                        <a:solidFill>
                          <a:srgbClr val="FF0000"/>
                        </a:solidFill>
                      </a:endParaRPr>
                    </a:p>
                  </a:txBody>
                  <a:tcPr marT="45725" marB="45725" marR="91450" marL="91450" anchor="ctr"/>
                </a:tc>
                <a:tc>
                  <a:txBody>
                    <a:bodyPr/>
                    <a:lstStyle/>
                    <a:p>
                      <a:pPr indent="0" lvl="0" marL="0" marR="0" rtl="0" algn="l">
                        <a:lnSpc>
                          <a:spcPct val="100000"/>
                        </a:lnSpc>
                        <a:spcBef>
                          <a:spcPts val="0"/>
                        </a:spcBef>
                        <a:spcAft>
                          <a:spcPts val="0"/>
                        </a:spcAft>
                        <a:buClr>
                          <a:schemeClr val="dk1"/>
                        </a:buClr>
                        <a:buSzPts val="1200"/>
                        <a:buFont typeface="Calibri"/>
                        <a:buNone/>
                      </a:pPr>
                      <a:r>
                        <a:rPr lang="en-US" sz="1200" u="none" cap="none" strike="noStrike"/>
                        <a:t>Chaudière centrale au gaz naturel pour le chauffage des locaux. HP local pour le refroidissement de l'espace. Capteurs solaires pour l'</a:t>
                      </a:r>
                      <a:r>
                        <a:rPr lang="en-US" sz="1200"/>
                        <a:t>eau chaude sanitaire</a:t>
                      </a:r>
                      <a:endParaRPr b="0" i="0" sz="1200" u="none" cap="none" strike="noStrike">
                        <a:solidFill>
                          <a:srgbClr val="000000"/>
                        </a:solidFill>
                        <a:latin typeface="Calibri"/>
                        <a:ea typeface="Calibri"/>
                        <a:cs typeface="Calibri"/>
                        <a:sym typeface="Calibri"/>
                      </a:endParaRPr>
                    </a:p>
                  </a:txBody>
                  <a:tcPr marT="45725" marB="45725" marR="91450" marL="91450"/>
                </a:tc>
              </a:tr>
              <a:tr h="370850">
                <a:tc>
                  <a:txBody>
                    <a:bodyPr/>
                    <a:lstStyle/>
                    <a:p>
                      <a:pPr indent="0" lvl="0" marL="0" marR="0" rtl="0" algn="l">
                        <a:spcBef>
                          <a:spcPts val="0"/>
                        </a:spcBef>
                        <a:spcAft>
                          <a:spcPts val="0"/>
                        </a:spcAft>
                        <a:buNone/>
                      </a:pPr>
                      <a:r>
                        <a:rPr lang="en-US" sz="1800"/>
                        <a:t>Maisons individuelles (22)</a:t>
                      </a:r>
                      <a:endParaRPr sz="1800"/>
                    </a:p>
                  </a:txBody>
                  <a:tcPr marT="45725" marB="45725" marR="91450" marL="91450" anchor="ctr"/>
                </a:tc>
                <a:tc>
                  <a:txBody>
                    <a:bodyPr/>
                    <a:lstStyle/>
                    <a:p>
                      <a:pPr indent="0" lvl="0" marL="0" marR="0" rtl="0" algn="ctr">
                        <a:spcBef>
                          <a:spcPts val="0"/>
                        </a:spcBef>
                        <a:spcAft>
                          <a:spcPts val="0"/>
                        </a:spcAft>
                        <a:buNone/>
                      </a:pPr>
                      <a:r>
                        <a:rPr lang="en-US" sz="1800"/>
                        <a:t>128466</a:t>
                      </a:r>
                      <a:endParaRPr sz="1800"/>
                    </a:p>
                  </a:txBody>
                  <a:tcPr marT="45725" marB="45725" marR="91450" marL="91450" anchor="ctr"/>
                </a:tc>
                <a:tc>
                  <a:txBody>
                    <a:bodyPr/>
                    <a:lstStyle/>
                    <a:p>
                      <a:pPr indent="0" lvl="0" marL="0" marR="0" rtl="0" algn="ctr">
                        <a:spcBef>
                          <a:spcPts val="0"/>
                        </a:spcBef>
                        <a:spcAft>
                          <a:spcPts val="0"/>
                        </a:spcAft>
                        <a:buNone/>
                      </a:pPr>
                      <a:r>
                        <a:rPr lang="en-US" sz="1800"/>
                        <a:t>66230 </a:t>
                      </a:r>
                      <a:endParaRPr sz="1800"/>
                    </a:p>
                  </a:txBody>
                  <a:tcPr marT="45725" marB="45725" marR="91450" marL="91450" anchor="ctr"/>
                </a:tc>
                <a:tc>
                  <a:txBody>
                    <a:bodyPr/>
                    <a:lstStyle/>
                    <a:p>
                      <a:pPr indent="0" lvl="0" marL="0" marR="0" rtl="0" algn="l">
                        <a:lnSpc>
                          <a:spcPct val="100000"/>
                        </a:lnSpc>
                        <a:spcBef>
                          <a:spcPts val="0"/>
                        </a:spcBef>
                        <a:spcAft>
                          <a:spcPts val="0"/>
                        </a:spcAft>
                        <a:buClr>
                          <a:schemeClr val="dk1"/>
                        </a:buClr>
                        <a:buSzPts val="1200"/>
                        <a:buFont typeface="Calibri"/>
                        <a:buNone/>
                      </a:pPr>
                      <a:r>
                        <a:rPr lang="en-US" sz="1200" u="none" cap="none" strike="noStrike"/>
                        <a:t>Chaudière centrale (gaz naturel et fioul) pour le chauffage des locaux et l'</a:t>
                      </a:r>
                      <a:r>
                        <a:rPr lang="en-US" sz="1200"/>
                        <a:t>eau chaude sanitaire</a:t>
                      </a:r>
                      <a:r>
                        <a:rPr lang="en-US" sz="1200" u="none" cap="none" strike="noStrike"/>
                        <a:t>. HP local pour le refroidissement de l'espace. Collecteurs solaires pour l'</a:t>
                      </a:r>
                      <a:r>
                        <a:rPr lang="en-US" sz="1200"/>
                        <a:t>eau chaude domestique. </a:t>
                      </a:r>
                      <a:r>
                        <a:rPr lang="en-US" sz="1200" u="none" cap="none" strike="noStrike"/>
                        <a:t>Panneaux photovoltaïques</a:t>
                      </a:r>
                      <a:endParaRPr b="0" i="0" sz="1200" u="none" cap="none" strike="noStrike">
                        <a:solidFill>
                          <a:srgbClr val="FF0000"/>
                        </a:solidFill>
                        <a:latin typeface="Calibri"/>
                        <a:ea typeface="Calibri"/>
                        <a:cs typeface="Calibri"/>
                        <a:sym typeface="Calibri"/>
                      </a:endParaRPr>
                    </a:p>
                  </a:txBody>
                  <a:tcPr marT="45725" marB="45725" marR="91450" marL="91450"/>
                </a:tc>
              </a:tr>
            </a:tbl>
          </a:graphicData>
        </a:graphic>
      </p:graphicFrame>
      <p:sp>
        <p:nvSpPr>
          <p:cNvPr id="429" name="Google Shape;429;p26"/>
          <p:cNvSpPr/>
          <p:nvPr/>
        </p:nvSpPr>
        <p:spPr>
          <a:xfrm>
            <a:off x="682489" y="5095323"/>
            <a:ext cx="8018546"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rgbClr val="000000"/>
                </a:solidFill>
                <a:latin typeface="Calibri"/>
                <a:ea typeface="Calibri"/>
                <a:cs typeface="Calibri"/>
                <a:sym typeface="Calibri"/>
              </a:rPr>
              <a:t>Pour les maisons individuelles, la consommation annuelle d'énergie </a:t>
            </a:r>
            <a:r>
              <a:rPr lang="en-US" sz="1800">
                <a:solidFill>
                  <a:schemeClr val="dk1"/>
                </a:solidFill>
                <a:latin typeface="Calibri"/>
                <a:ea typeface="Calibri"/>
                <a:cs typeface="Calibri"/>
                <a:sym typeface="Calibri"/>
              </a:rPr>
              <a:t>électrique</a:t>
            </a:r>
            <a:r>
              <a:rPr lang="en-US" sz="1800">
                <a:solidFill>
                  <a:srgbClr val="000000"/>
                </a:solidFill>
                <a:latin typeface="Calibri"/>
                <a:ea typeface="Calibri"/>
                <a:cs typeface="Calibri"/>
                <a:sym typeface="Calibri"/>
              </a:rPr>
              <a:t> et l'énergie </a:t>
            </a:r>
            <a:r>
              <a:rPr lang="en-US" sz="1800">
                <a:solidFill>
                  <a:schemeClr val="dk1"/>
                </a:solidFill>
                <a:latin typeface="Calibri"/>
                <a:ea typeface="Calibri"/>
                <a:cs typeface="Calibri"/>
                <a:sym typeface="Calibri"/>
              </a:rPr>
              <a:t>électrique</a:t>
            </a:r>
            <a:r>
              <a:rPr lang="en-US" sz="1800">
                <a:solidFill>
                  <a:srgbClr val="000000"/>
                </a:solidFill>
                <a:latin typeface="Calibri"/>
                <a:ea typeface="Calibri"/>
                <a:cs typeface="Calibri"/>
                <a:sym typeface="Calibri"/>
              </a:rPr>
              <a:t> provenant de sources d'énergie renouvelables sont données comme une valeur totale agrégée pour tous les bâtiments de la catégorie</a:t>
            </a:r>
            <a:endParaRPr/>
          </a:p>
        </p:txBody>
      </p:sp>
      <p:pic>
        <p:nvPicPr>
          <p:cNvPr id="430" name="Google Shape;430;p26"/>
          <p:cNvPicPr preferRelativeResize="0"/>
          <p:nvPr/>
        </p:nvPicPr>
        <p:blipFill rotWithShape="1">
          <a:blip r:embed="rId3">
            <a:alphaModFix/>
          </a:blip>
          <a:srcRect b="0" l="0" r="0" t="0"/>
          <a:stretch/>
        </p:blipFill>
        <p:spPr>
          <a:xfrm>
            <a:off x="184053" y="5220185"/>
            <a:ext cx="378512" cy="368806"/>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3"/>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sz="2000"/>
              <a:t>B.3.4 - PART DES ÉNERGIES RENOUVELABLES SUR SITE DANS LA CONSOMMATION TOTALE D'ÉNERGIE ÉLECTRIQUE POUR LES OPÉRATIONS IMMOBILIERES</a:t>
            </a:r>
            <a:endParaRPr sz="2000"/>
          </a:p>
        </p:txBody>
      </p:sp>
      <p:sp>
        <p:nvSpPr>
          <p:cNvPr id="109" name="Google Shape;109;p3"/>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110" name="Google Shape;110;p3">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11" name="Google Shape;111;p3"/>
          <p:cNvSpPr txBox="1"/>
          <p:nvPr/>
        </p:nvSpPr>
        <p:spPr>
          <a:xfrm>
            <a:off x="457200" y="1036320"/>
            <a:ext cx="8229600" cy="607129"/>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CONTEXTE </a:t>
            </a:r>
            <a:r>
              <a:rPr i="1" lang="en-US" sz="2400">
                <a:solidFill>
                  <a:schemeClr val="dk1"/>
                </a:solidFill>
                <a:latin typeface="Calibri"/>
                <a:ea typeface="Calibri"/>
                <a:cs typeface="Calibri"/>
                <a:sym typeface="Calibri"/>
              </a:rPr>
              <a:t>(</a:t>
            </a:r>
            <a:r>
              <a:rPr i="1" lang="en-US" sz="2400">
                <a:solidFill>
                  <a:srgbClr val="00B050"/>
                </a:solidFill>
                <a:latin typeface="Calibri"/>
                <a:ea typeface="Calibri"/>
                <a:cs typeface="Calibri"/>
                <a:sym typeface="Calibri"/>
              </a:rPr>
              <a:t>Tous les SER pour tous les usages</a:t>
            </a:r>
            <a:r>
              <a:rPr i="1" lang="en-US" sz="2400">
                <a:solidFill>
                  <a:schemeClr val="dk1"/>
                </a:solidFill>
                <a:latin typeface="Calibri"/>
                <a:ea typeface="Calibri"/>
                <a:cs typeface="Calibri"/>
                <a:sym typeface="Calibri"/>
              </a:rPr>
              <a:t>)</a:t>
            </a:r>
            <a:endParaRPr/>
          </a:p>
          <a:p>
            <a:pPr indent="0" lvl="0" marL="0" marR="0" rtl="0" algn="ctr">
              <a:spcBef>
                <a:spcPts val="480"/>
              </a:spcBef>
              <a:spcAft>
                <a:spcPts val="0"/>
              </a:spcAft>
              <a:buClr>
                <a:schemeClr val="dk1"/>
              </a:buClr>
              <a:buSzPts val="2400"/>
              <a:buFont typeface="Arial"/>
              <a:buNone/>
            </a:pPr>
            <a:r>
              <a:t/>
            </a:r>
            <a:endParaRPr b="1" i="1" sz="2400">
              <a:solidFill>
                <a:schemeClr val="dk1"/>
              </a:solidFill>
              <a:latin typeface="Calibri"/>
              <a:ea typeface="Calibri"/>
              <a:cs typeface="Calibri"/>
              <a:sym typeface="Calibri"/>
            </a:endParaRPr>
          </a:p>
          <a:p>
            <a:pPr indent="0" lvl="0" marL="0" marR="0" rtl="0" algn="l">
              <a:spcBef>
                <a:spcPts val="200"/>
              </a:spcBef>
              <a:spcAft>
                <a:spcPts val="0"/>
              </a:spcAft>
              <a:buClr>
                <a:schemeClr val="dk1"/>
              </a:buClr>
              <a:buSzPts val="1000"/>
              <a:buFont typeface="Arial"/>
              <a:buNone/>
            </a:pPr>
            <a:r>
              <a:t/>
            </a:r>
            <a:endParaRPr sz="1000">
              <a:solidFill>
                <a:schemeClr val="dk1"/>
              </a:solidFill>
              <a:latin typeface="Calibri"/>
              <a:ea typeface="Calibri"/>
              <a:cs typeface="Calibri"/>
              <a:sym typeface="Calibri"/>
            </a:endParaRPr>
          </a:p>
        </p:txBody>
      </p:sp>
      <p:sp>
        <p:nvSpPr>
          <p:cNvPr id="112" name="Google Shape;112;p3"/>
          <p:cNvSpPr txBox="1"/>
          <p:nvPr/>
        </p:nvSpPr>
        <p:spPr>
          <a:xfrm>
            <a:off x="1354020" y="1511475"/>
            <a:ext cx="3057900" cy="369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Calibri"/>
                <a:ea typeface="Calibri"/>
                <a:cs typeface="Calibri"/>
                <a:sym typeface="Calibri"/>
              </a:rPr>
              <a:t>Secteur des services de l'UE</a:t>
            </a:r>
            <a:endParaRPr b="1" sz="1800">
              <a:solidFill>
                <a:schemeClr val="dk1"/>
              </a:solidFill>
              <a:latin typeface="Calibri"/>
              <a:ea typeface="Calibri"/>
              <a:cs typeface="Calibri"/>
              <a:sym typeface="Calibri"/>
            </a:endParaRPr>
          </a:p>
        </p:txBody>
      </p:sp>
      <p:sp>
        <p:nvSpPr>
          <p:cNvPr id="113" name="Google Shape;113;p3"/>
          <p:cNvSpPr txBox="1"/>
          <p:nvPr/>
        </p:nvSpPr>
        <p:spPr>
          <a:xfrm>
            <a:off x="5933447" y="1469338"/>
            <a:ext cx="3057900" cy="369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Calibri"/>
                <a:ea typeface="Calibri"/>
                <a:cs typeface="Calibri"/>
                <a:sym typeface="Calibri"/>
              </a:rPr>
              <a:t>Secteur résidentiel de l'UE</a:t>
            </a:r>
            <a:endParaRPr b="1" sz="1800">
              <a:solidFill>
                <a:schemeClr val="dk1"/>
              </a:solidFill>
              <a:latin typeface="Calibri"/>
              <a:ea typeface="Calibri"/>
              <a:cs typeface="Calibri"/>
              <a:sym typeface="Calibri"/>
            </a:endParaRPr>
          </a:p>
        </p:txBody>
      </p:sp>
      <p:grpSp>
        <p:nvGrpSpPr>
          <p:cNvPr id="114" name="Google Shape;114;p3"/>
          <p:cNvGrpSpPr/>
          <p:nvPr/>
        </p:nvGrpSpPr>
        <p:grpSpPr>
          <a:xfrm>
            <a:off x="4658129" y="1931838"/>
            <a:ext cx="4476750" cy="3324225"/>
            <a:chOff x="4658129" y="1931838"/>
            <a:chExt cx="4476750" cy="3324225"/>
          </a:xfrm>
        </p:grpSpPr>
        <p:pic>
          <p:nvPicPr>
            <p:cNvPr id="115" name="Google Shape;115;p3"/>
            <p:cNvPicPr preferRelativeResize="0"/>
            <p:nvPr/>
          </p:nvPicPr>
          <p:blipFill rotWithShape="1">
            <a:blip r:embed="rId5">
              <a:alphaModFix/>
            </a:blip>
            <a:srcRect b="0" l="0" r="0" t="0"/>
            <a:stretch/>
          </p:blipFill>
          <p:spPr>
            <a:xfrm>
              <a:off x="4658129" y="1931838"/>
              <a:ext cx="4476750" cy="3324225"/>
            </a:xfrm>
            <a:prstGeom prst="rect">
              <a:avLst/>
            </a:prstGeom>
            <a:noFill/>
            <a:ln>
              <a:noFill/>
            </a:ln>
          </p:spPr>
        </p:pic>
        <p:sp>
          <p:nvSpPr>
            <p:cNvPr id="116" name="Google Shape;116;p3"/>
            <p:cNvSpPr txBox="1"/>
            <p:nvPr/>
          </p:nvSpPr>
          <p:spPr>
            <a:xfrm>
              <a:off x="8157305" y="4907105"/>
              <a:ext cx="893193"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Calibri"/>
                  <a:ea typeface="Calibri"/>
                  <a:cs typeface="Calibri"/>
                  <a:sym typeface="Calibri"/>
                </a:rPr>
                <a:t>Source : Eurostat </a:t>
              </a:r>
              <a:endParaRPr sz="800">
                <a:solidFill>
                  <a:schemeClr val="dk1"/>
                </a:solidFill>
                <a:latin typeface="Calibri"/>
                <a:ea typeface="Calibri"/>
                <a:cs typeface="Calibri"/>
                <a:sym typeface="Calibri"/>
              </a:endParaRPr>
            </a:p>
          </p:txBody>
        </p:sp>
        <p:pic>
          <p:nvPicPr>
            <p:cNvPr id="117" name="Google Shape;117;p3"/>
            <p:cNvPicPr preferRelativeResize="0"/>
            <p:nvPr/>
          </p:nvPicPr>
          <p:blipFill rotWithShape="1">
            <a:blip r:embed="rId6">
              <a:alphaModFix/>
            </a:blip>
            <a:srcRect b="0" l="0" r="0" t="0"/>
            <a:stretch/>
          </p:blipFill>
          <p:spPr>
            <a:xfrm>
              <a:off x="6710085" y="3507105"/>
              <a:ext cx="457200" cy="304800"/>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18" name="Google Shape;118;p3"/>
            <p:cNvSpPr txBox="1"/>
            <p:nvPr/>
          </p:nvSpPr>
          <p:spPr>
            <a:xfrm>
              <a:off x="6142494" y="4260188"/>
              <a:ext cx="498855"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400">
                  <a:solidFill>
                    <a:schemeClr val="lt1"/>
                  </a:solidFill>
                  <a:latin typeface="Calibri"/>
                  <a:ea typeface="Calibri"/>
                  <a:cs typeface="Calibri"/>
                  <a:sym typeface="Calibri"/>
                </a:rPr>
                <a:t>RES</a:t>
              </a:r>
              <a:endParaRPr/>
            </a:p>
            <a:p>
              <a:pPr indent="0" lvl="0" marL="0" marR="0" rtl="0" algn="ctr">
                <a:spcBef>
                  <a:spcPts val="0"/>
                </a:spcBef>
                <a:spcAft>
                  <a:spcPts val="0"/>
                </a:spcAft>
                <a:buNone/>
              </a:pPr>
              <a:r>
                <a:rPr b="1" lang="en-US" sz="1400">
                  <a:solidFill>
                    <a:schemeClr val="lt1"/>
                  </a:solidFill>
                  <a:latin typeface="Calibri"/>
                  <a:ea typeface="Calibri"/>
                  <a:cs typeface="Calibri"/>
                  <a:sym typeface="Calibri"/>
                </a:rPr>
                <a:t>16 %</a:t>
              </a:r>
              <a:endParaRPr b="1" sz="1400">
                <a:solidFill>
                  <a:schemeClr val="lt1"/>
                </a:solidFill>
                <a:latin typeface="Calibri"/>
                <a:ea typeface="Calibri"/>
                <a:cs typeface="Calibri"/>
                <a:sym typeface="Calibri"/>
              </a:endParaRPr>
            </a:p>
          </p:txBody>
        </p:sp>
      </p:grpSp>
      <p:grpSp>
        <p:nvGrpSpPr>
          <p:cNvPr id="119" name="Google Shape;119;p3"/>
          <p:cNvGrpSpPr/>
          <p:nvPr/>
        </p:nvGrpSpPr>
        <p:grpSpPr>
          <a:xfrm>
            <a:off x="122052" y="1931838"/>
            <a:ext cx="4800600" cy="3924300"/>
            <a:chOff x="68712" y="1931838"/>
            <a:chExt cx="4800600" cy="3924300"/>
          </a:xfrm>
        </p:grpSpPr>
        <p:pic>
          <p:nvPicPr>
            <p:cNvPr id="120" name="Google Shape;120;p3"/>
            <p:cNvPicPr preferRelativeResize="0"/>
            <p:nvPr/>
          </p:nvPicPr>
          <p:blipFill rotWithShape="1">
            <a:blip r:embed="rId7">
              <a:alphaModFix/>
            </a:blip>
            <a:srcRect b="0" l="0" r="0" t="0"/>
            <a:stretch/>
          </p:blipFill>
          <p:spPr>
            <a:xfrm>
              <a:off x="68712" y="1931838"/>
              <a:ext cx="4800600" cy="3924300"/>
            </a:xfrm>
            <a:prstGeom prst="rect">
              <a:avLst/>
            </a:prstGeom>
            <a:noFill/>
            <a:ln>
              <a:noFill/>
            </a:ln>
          </p:spPr>
        </p:pic>
        <p:sp>
          <p:nvSpPr>
            <p:cNvPr id="121" name="Google Shape;121;p3"/>
            <p:cNvSpPr txBox="1"/>
            <p:nvPr/>
          </p:nvSpPr>
          <p:spPr>
            <a:xfrm>
              <a:off x="724484" y="4907105"/>
              <a:ext cx="893193"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Calibri"/>
                  <a:ea typeface="Calibri"/>
                  <a:cs typeface="Calibri"/>
                  <a:sym typeface="Calibri"/>
                </a:rPr>
                <a:t>Source : Eurostat </a:t>
              </a:r>
              <a:endParaRPr sz="800">
                <a:solidFill>
                  <a:schemeClr val="dk1"/>
                </a:solidFill>
                <a:latin typeface="Calibri"/>
                <a:ea typeface="Calibri"/>
                <a:cs typeface="Calibri"/>
                <a:sym typeface="Calibri"/>
              </a:endParaRPr>
            </a:p>
          </p:txBody>
        </p:sp>
        <p:pic>
          <p:nvPicPr>
            <p:cNvPr id="122" name="Google Shape;122;p3"/>
            <p:cNvPicPr preferRelativeResize="0"/>
            <p:nvPr/>
          </p:nvPicPr>
          <p:blipFill rotWithShape="1">
            <a:blip r:embed="rId6">
              <a:alphaModFix/>
            </a:blip>
            <a:srcRect b="0" l="0" r="0" t="0"/>
            <a:stretch/>
          </p:blipFill>
          <p:spPr>
            <a:xfrm>
              <a:off x="2387695" y="3502539"/>
              <a:ext cx="457200" cy="304800"/>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23" name="Google Shape;123;p3"/>
            <p:cNvSpPr txBox="1"/>
            <p:nvPr/>
          </p:nvSpPr>
          <p:spPr>
            <a:xfrm>
              <a:off x="2829361" y="4392809"/>
              <a:ext cx="457048"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400">
                  <a:solidFill>
                    <a:schemeClr val="lt1"/>
                  </a:solidFill>
                  <a:latin typeface="Calibri"/>
                  <a:ea typeface="Calibri"/>
                  <a:cs typeface="Calibri"/>
                  <a:sym typeface="Calibri"/>
                </a:rPr>
                <a:t>RES</a:t>
              </a:r>
              <a:endParaRPr/>
            </a:p>
            <a:p>
              <a:pPr indent="0" lvl="0" marL="0" marR="0" rtl="0" algn="ctr">
                <a:spcBef>
                  <a:spcPts val="0"/>
                </a:spcBef>
                <a:spcAft>
                  <a:spcPts val="0"/>
                </a:spcAft>
                <a:buNone/>
              </a:pPr>
              <a:r>
                <a:rPr b="1" lang="en-US" sz="1400">
                  <a:solidFill>
                    <a:schemeClr val="lt1"/>
                  </a:solidFill>
                  <a:latin typeface="Calibri"/>
                  <a:ea typeface="Calibri"/>
                  <a:cs typeface="Calibri"/>
                  <a:sym typeface="Calibri"/>
                </a:rPr>
                <a:t>3 %</a:t>
              </a:r>
              <a:endParaRPr b="1" sz="1400">
                <a:solidFill>
                  <a:schemeClr val="lt1"/>
                </a:solidFill>
                <a:latin typeface="Calibri"/>
                <a:ea typeface="Calibri"/>
                <a:cs typeface="Calibri"/>
                <a:sym typeface="Calibri"/>
              </a:endParaRPr>
            </a:p>
          </p:txBody>
        </p:sp>
      </p:grpSp>
      <p:sp>
        <p:nvSpPr>
          <p:cNvPr id="124" name="Google Shape;124;p3"/>
          <p:cNvSpPr txBox="1"/>
          <p:nvPr/>
        </p:nvSpPr>
        <p:spPr>
          <a:xfrm>
            <a:off x="2633557" y="1987199"/>
            <a:ext cx="1157393"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rgbClr val="7F7F7F"/>
                </a:solidFill>
                <a:latin typeface="Arial"/>
                <a:ea typeface="Arial"/>
                <a:cs typeface="Arial"/>
                <a:sym typeface="Arial"/>
              </a:rPr>
              <a:t>Combustibles Solides</a:t>
            </a:r>
            <a:endParaRPr b="1" sz="800">
              <a:solidFill>
                <a:srgbClr val="7F7F7F"/>
              </a:solidFill>
              <a:latin typeface="Arial"/>
              <a:ea typeface="Arial"/>
              <a:cs typeface="Arial"/>
              <a:sym typeface="Arial"/>
            </a:endParaRPr>
          </a:p>
        </p:txBody>
      </p:sp>
      <p:sp>
        <p:nvSpPr>
          <p:cNvPr id="125" name="Google Shape;125;p3"/>
          <p:cNvSpPr txBox="1"/>
          <p:nvPr/>
        </p:nvSpPr>
        <p:spPr>
          <a:xfrm>
            <a:off x="3243581" y="5073723"/>
            <a:ext cx="1242060"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rgbClr val="7F7F7F"/>
                </a:solidFill>
                <a:latin typeface="Arial"/>
                <a:ea typeface="Arial"/>
                <a:cs typeface="Arial"/>
                <a:sym typeface="Arial"/>
              </a:rPr>
              <a:t>Energies Renouvelables</a:t>
            </a:r>
            <a:endParaRPr b="1" sz="800">
              <a:solidFill>
                <a:srgbClr val="7F7F7F"/>
              </a:solidFill>
              <a:latin typeface="Arial"/>
              <a:ea typeface="Arial"/>
              <a:cs typeface="Arial"/>
              <a:sym typeface="Arial"/>
            </a:endParaRPr>
          </a:p>
        </p:txBody>
      </p:sp>
      <p:sp>
        <p:nvSpPr>
          <p:cNvPr id="126" name="Google Shape;126;p3"/>
          <p:cNvSpPr txBox="1"/>
          <p:nvPr/>
        </p:nvSpPr>
        <p:spPr>
          <a:xfrm>
            <a:off x="3772748" y="5416623"/>
            <a:ext cx="639231" cy="258725"/>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rgbClr val="7F7F7F"/>
                </a:solidFill>
                <a:latin typeface="Arial"/>
                <a:ea typeface="Arial"/>
                <a:cs typeface="Arial"/>
                <a:sym typeface="Arial"/>
              </a:rPr>
              <a:t>Chaleur dérivée</a:t>
            </a:r>
            <a:endParaRPr b="1" sz="800">
              <a:solidFill>
                <a:srgbClr val="7F7F7F"/>
              </a:solidFill>
              <a:latin typeface="Arial"/>
              <a:ea typeface="Arial"/>
              <a:cs typeface="Arial"/>
              <a:sym typeface="Arial"/>
            </a:endParaRPr>
          </a:p>
        </p:txBody>
      </p:sp>
      <p:sp>
        <p:nvSpPr>
          <p:cNvPr id="127" name="Google Shape;127;p3"/>
          <p:cNvSpPr txBox="1"/>
          <p:nvPr/>
        </p:nvSpPr>
        <p:spPr>
          <a:xfrm>
            <a:off x="4194811" y="3737260"/>
            <a:ext cx="476249"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rgbClr val="7F7F7F"/>
                </a:solidFill>
                <a:latin typeface="Arial"/>
                <a:ea typeface="Arial"/>
                <a:cs typeface="Arial"/>
                <a:sym typeface="Arial"/>
              </a:rPr>
              <a:t>Gaz</a:t>
            </a:r>
            <a:endParaRPr b="1" sz="800">
              <a:solidFill>
                <a:srgbClr val="7F7F7F"/>
              </a:solidFill>
              <a:latin typeface="Arial"/>
              <a:ea typeface="Arial"/>
              <a:cs typeface="Arial"/>
              <a:sym typeface="Arial"/>
            </a:endParaRPr>
          </a:p>
        </p:txBody>
      </p:sp>
      <p:sp>
        <p:nvSpPr>
          <p:cNvPr id="128" name="Google Shape;128;p3"/>
          <p:cNvSpPr txBox="1"/>
          <p:nvPr/>
        </p:nvSpPr>
        <p:spPr>
          <a:xfrm>
            <a:off x="3257551" y="2113353"/>
            <a:ext cx="1619249"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rgbClr val="7F7F7F"/>
                </a:solidFill>
                <a:latin typeface="Arial"/>
                <a:ea typeface="Arial"/>
                <a:cs typeface="Arial"/>
                <a:sym typeface="Arial"/>
              </a:rPr>
              <a:t>pétrole et produits pétroliers</a:t>
            </a:r>
            <a:endParaRPr/>
          </a:p>
        </p:txBody>
      </p:sp>
      <p:sp>
        <p:nvSpPr>
          <p:cNvPr id="129" name="Google Shape;129;p3"/>
          <p:cNvSpPr txBox="1"/>
          <p:nvPr/>
        </p:nvSpPr>
        <p:spPr>
          <a:xfrm>
            <a:off x="96521" y="3519243"/>
            <a:ext cx="993139"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rgbClr val="7F7F7F"/>
                </a:solidFill>
                <a:latin typeface="Arial"/>
                <a:ea typeface="Arial"/>
                <a:cs typeface="Arial"/>
                <a:sym typeface="Arial"/>
              </a:rPr>
              <a:t>Energie Electrique</a:t>
            </a:r>
            <a:endParaRPr b="1" sz="800">
              <a:solidFill>
                <a:srgbClr val="7F7F7F"/>
              </a:solidFill>
              <a:latin typeface="Arial"/>
              <a:ea typeface="Arial"/>
              <a:cs typeface="Arial"/>
              <a:sym typeface="Arial"/>
            </a:endParaRPr>
          </a:p>
        </p:txBody>
      </p:sp>
      <p:sp>
        <p:nvSpPr>
          <p:cNvPr id="130" name="Google Shape;130;p3"/>
          <p:cNvSpPr txBox="1"/>
          <p:nvPr/>
        </p:nvSpPr>
        <p:spPr>
          <a:xfrm>
            <a:off x="4824308" y="3770703"/>
            <a:ext cx="639231" cy="258725"/>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rgbClr val="7F7F7F"/>
                </a:solidFill>
                <a:latin typeface="Arial"/>
                <a:ea typeface="Arial"/>
                <a:cs typeface="Arial"/>
                <a:sym typeface="Arial"/>
              </a:rPr>
              <a:t>Chaleur dérivée</a:t>
            </a:r>
            <a:endParaRPr b="1" sz="800">
              <a:solidFill>
                <a:srgbClr val="7F7F7F"/>
              </a:solidFill>
              <a:latin typeface="Arial"/>
              <a:ea typeface="Arial"/>
              <a:cs typeface="Arial"/>
              <a:sym typeface="Arial"/>
            </a:endParaRPr>
          </a:p>
        </p:txBody>
      </p:sp>
      <p:sp>
        <p:nvSpPr>
          <p:cNvPr id="131" name="Google Shape;131;p3"/>
          <p:cNvSpPr txBox="1"/>
          <p:nvPr/>
        </p:nvSpPr>
        <p:spPr>
          <a:xfrm>
            <a:off x="4691381" y="4860363"/>
            <a:ext cx="1242060"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rgbClr val="7F7F7F"/>
                </a:solidFill>
                <a:latin typeface="Arial"/>
                <a:ea typeface="Arial"/>
                <a:cs typeface="Arial"/>
                <a:sym typeface="Arial"/>
              </a:rPr>
              <a:t>Energies Renouvelables</a:t>
            </a:r>
            <a:endParaRPr b="1" sz="800">
              <a:solidFill>
                <a:srgbClr val="7F7F7F"/>
              </a:solidFill>
              <a:latin typeface="Arial"/>
              <a:ea typeface="Arial"/>
              <a:cs typeface="Arial"/>
              <a:sym typeface="Arial"/>
            </a:endParaRPr>
          </a:p>
        </p:txBody>
      </p:sp>
      <p:sp>
        <p:nvSpPr>
          <p:cNvPr id="132" name="Google Shape;132;p3"/>
          <p:cNvSpPr txBox="1"/>
          <p:nvPr/>
        </p:nvSpPr>
        <p:spPr>
          <a:xfrm>
            <a:off x="8393431" y="4400200"/>
            <a:ext cx="476249"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rgbClr val="7F7F7F"/>
                </a:solidFill>
                <a:latin typeface="Arial"/>
                <a:ea typeface="Arial"/>
                <a:cs typeface="Arial"/>
                <a:sym typeface="Arial"/>
              </a:rPr>
              <a:t>Gaz</a:t>
            </a:r>
            <a:endParaRPr b="1" sz="800">
              <a:solidFill>
                <a:srgbClr val="7F7F7F"/>
              </a:solidFill>
              <a:latin typeface="Arial"/>
              <a:ea typeface="Arial"/>
              <a:cs typeface="Arial"/>
              <a:sym typeface="Arial"/>
            </a:endParaRPr>
          </a:p>
        </p:txBody>
      </p:sp>
      <p:sp>
        <p:nvSpPr>
          <p:cNvPr id="133" name="Google Shape;133;p3"/>
          <p:cNvSpPr txBox="1"/>
          <p:nvPr/>
        </p:nvSpPr>
        <p:spPr>
          <a:xfrm>
            <a:off x="7524751" y="2235273"/>
            <a:ext cx="1619249"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rgbClr val="7F7F7F"/>
                </a:solidFill>
                <a:latin typeface="Arial"/>
                <a:ea typeface="Arial"/>
                <a:cs typeface="Arial"/>
                <a:sym typeface="Arial"/>
              </a:rPr>
              <a:t>pétrole et produits pétroliers</a:t>
            </a:r>
            <a:endParaRPr/>
          </a:p>
        </p:txBody>
      </p:sp>
      <p:sp>
        <p:nvSpPr>
          <p:cNvPr id="134" name="Google Shape;134;p3"/>
          <p:cNvSpPr txBox="1"/>
          <p:nvPr/>
        </p:nvSpPr>
        <p:spPr>
          <a:xfrm>
            <a:off x="6755977" y="1987199"/>
            <a:ext cx="1157393"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rgbClr val="7F7F7F"/>
                </a:solidFill>
                <a:latin typeface="Arial"/>
                <a:ea typeface="Arial"/>
                <a:cs typeface="Arial"/>
                <a:sym typeface="Arial"/>
              </a:rPr>
              <a:t>Combustibles Solides</a:t>
            </a:r>
            <a:endParaRPr b="1" sz="800">
              <a:solidFill>
                <a:srgbClr val="7F7F7F"/>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4"/>
          <p:cNvSpPr txBox="1"/>
          <p:nvPr>
            <p:ph idx="12" type="sldNum"/>
          </p:nvPr>
        </p:nvSpPr>
        <p:spPr>
          <a:xfrm>
            <a:off x="7010400" y="6572250"/>
            <a:ext cx="2133600" cy="273508"/>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140" name="Google Shape;140;p4">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41" name="Google Shape;141;p4"/>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sz="2000"/>
              <a:t>B.3.4 - PART DES ÉNERGIES RENOUVELABLES SUR SITE DANS LA CONSOMMATION TOTALE D'ÉNERGIE ÉLECTRIQUE POUR LES OPÉRATIONS IMMOBILIERES</a:t>
            </a:r>
            <a:endParaRPr sz="2000"/>
          </a:p>
        </p:txBody>
      </p:sp>
      <p:sp>
        <p:nvSpPr>
          <p:cNvPr id="142" name="Google Shape;142;p4"/>
          <p:cNvSpPr txBox="1"/>
          <p:nvPr>
            <p:ph idx="1" type="body"/>
          </p:nvPr>
        </p:nvSpPr>
        <p:spPr>
          <a:xfrm>
            <a:off x="457200" y="1036320"/>
            <a:ext cx="8229600" cy="607129"/>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CONTEXTE</a:t>
            </a:r>
            <a:r>
              <a:rPr b="1" i="0" lang="en-US" sz="2400" u="none" cap="none" strike="noStrike">
                <a:solidFill>
                  <a:schemeClr val="dk1"/>
                </a:solidFill>
                <a:latin typeface="Calibri"/>
                <a:ea typeface="Calibri"/>
                <a:cs typeface="Calibri"/>
                <a:sym typeface="Calibri"/>
              </a:rPr>
              <a:t> </a:t>
            </a:r>
            <a:endParaRPr b="0" i="1" sz="2400" u="none" cap="none" strike="noStrike">
              <a:solidFill>
                <a:schemeClr val="dk1"/>
              </a:solidFill>
              <a:latin typeface="Calibri"/>
              <a:ea typeface="Calibri"/>
              <a:cs typeface="Calibri"/>
              <a:sym typeface="Calibri"/>
            </a:endParaRPr>
          </a:p>
          <a:p>
            <a:pPr indent="0" lvl="0" marL="0" marR="0" rtl="0" algn="ctr">
              <a:spcBef>
                <a:spcPts val="480"/>
              </a:spcBef>
              <a:spcAft>
                <a:spcPts val="0"/>
              </a:spcAft>
              <a:buClr>
                <a:schemeClr val="dk1"/>
              </a:buClr>
              <a:buSzPts val="2400"/>
              <a:buFont typeface="Arial"/>
              <a:buNone/>
            </a:pPr>
            <a:r>
              <a:t/>
            </a:r>
            <a:endParaRPr b="1" i="1" sz="2400" u="none" cap="none" strike="noStrike">
              <a:solidFill>
                <a:schemeClr val="dk1"/>
              </a:solidFill>
              <a:latin typeface="Calibri"/>
              <a:ea typeface="Calibri"/>
              <a:cs typeface="Calibri"/>
              <a:sym typeface="Calibri"/>
            </a:endParaRPr>
          </a:p>
          <a:p>
            <a:pPr indent="0" lvl="0" marL="0" marR="0" rtl="0" algn="l">
              <a:spcBef>
                <a:spcPts val="200"/>
              </a:spcBef>
              <a:spcAft>
                <a:spcPts val="0"/>
              </a:spcAft>
              <a:buClr>
                <a:schemeClr val="dk1"/>
              </a:buClr>
              <a:buSzPts val="1000"/>
              <a:buFont typeface="Arial"/>
              <a:buNone/>
            </a:pPr>
            <a:r>
              <a:t/>
            </a:r>
            <a:endParaRPr b="0" i="0" sz="1000" u="none" cap="none" strike="noStrike">
              <a:solidFill>
                <a:schemeClr val="dk1"/>
              </a:solidFill>
              <a:latin typeface="Calibri"/>
              <a:ea typeface="Calibri"/>
              <a:cs typeface="Calibri"/>
              <a:sym typeface="Calibri"/>
            </a:endParaRPr>
          </a:p>
        </p:txBody>
      </p:sp>
      <p:pic>
        <p:nvPicPr>
          <p:cNvPr id="143" name="Google Shape;143;p4"/>
          <p:cNvPicPr preferRelativeResize="0"/>
          <p:nvPr/>
        </p:nvPicPr>
        <p:blipFill rotWithShape="1">
          <a:blip r:embed="rId5">
            <a:alphaModFix/>
          </a:blip>
          <a:srcRect b="0" l="0" r="0" t="0"/>
          <a:stretch/>
        </p:blipFill>
        <p:spPr>
          <a:xfrm>
            <a:off x="432058" y="1958520"/>
            <a:ext cx="457200" cy="304800"/>
          </a:xfrm>
          <a:prstGeom prst="roundRect">
            <a:avLst>
              <a:gd fmla="val 16667" name="adj"/>
            </a:avLst>
          </a:prstGeom>
          <a:noFill/>
          <a:ln>
            <a:noFill/>
          </a:ln>
          <a:effectLst>
            <a:outerShdw blurRad="76200" rotWithShape="0" algn="tl" dir="7800000" dist="38100">
              <a:srgbClr val="000000">
                <a:alpha val="40000"/>
              </a:srgbClr>
            </a:outerShdw>
          </a:effectLst>
        </p:spPr>
      </p:pic>
      <p:grpSp>
        <p:nvGrpSpPr>
          <p:cNvPr id="144" name="Google Shape;144;p4"/>
          <p:cNvGrpSpPr/>
          <p:nvPr/>
        </p:nvGrpSpPr>
        <p:grpSpPr>
          <a:xfrm>
            <a:off x="3260075" y="1134736"/>
            <a:ext cx="4833730" cy="4754435"/>
            <a:chOff x="3323575" y="941696"/>
            <a:chExt cx="4833730" cy="5313448"/>
          </a:xfrm>
        </p:grpSpPr>
        <p:grpSp>
          <p:nvGrpSpPr>
            <p:cNvPr id="145" name="Google Shape;145;p4"/>
            <p:cNvGrpSpPr/>
            <p:nvPr/>
          </p:nvGrpSpPr>
          <p:grpSpPr>
            <a:xfrm>
              <a:off x="3323575" y="941696"/>
              <a:ext cx="4833730" cy="5227093"/>
              <a:chOff x="3323575" y="941696"/>
              <a:chExt cx="4833730" cy="5227093"/>
            </a:xfrm>
          </p:grpSpPr>
          <p:sp>
            <p:nvSpPr>
              <p:cNvPr id="146" name="Google Shape;146;p4"/>
              <p:cNvSpPr txBox="1"/>
              <p:nvPr/>
            </p:nvSpPr>
            <p:spPr>
              <a:xfrm>
                <a:off x="7264112" y="5836756"/>
                <a:ext cx="893193"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Calibri"/>
                    <a:ea typeface="Calibri"/>
                    <a:cs typeface="Calibri"/>
                    <a:sym typeface="Calibri"/>
                  </a:rPr>
                  <a:t>Source : Eurostat </a:t>
                </a:r>
                <a:endParaRPr/>
              </a:p>
            </p:txBody>
          </p:sp>
          <p:pic>
            <p:nvPicPr>
              <p:cNvPr id="147" name="Google Shape;147;p4"/>
              <p:cNvPicPr preferRelativeResize="0"/>
              <p:nvPr/>
            </p:nvPicPr>
            <p:blipFill rotWithShape="1">
              <a:blip r:embed="rId6">
                <a:alphaModFix/>
              </a:blip>
              <a:srcRect b="0" l="0" r="0" t="0"/>
              <a:stretch/>
            </p:blipFill>
            <p:spPr>
              <a:xfrm>
                <a:off x="3323575" y="941696"/>
                <a:ext cx="4687301" cy="5227093"/>
              </a:xfrm>
              <a:prstGeom prst="rect">
                <a:avLst/>
              </a:prstGeom>
              <a:noFill/>
              <a:ln>
                <a:noFill/>
              </a:ln>
            </p:spPr>
          </p:pic>
        </p:grpSp>
        <p:sp>
          <p:nvSpPr>
            <p:cNvPr id="148" name="Google Shape;148;p4"/>
            <p:cNvSpPr/>
            <p:nvPr/>
          </p:nvSpPr>
          <p:spPr>
            <a:xfrm>
              <a:off x="4722280" y="5796296"/>
              <a:ext cx="1710888" cy="458848"/>
            </a:xfrm>
            <a:prstGeom prst="roundRect">
              <a:avLst>
                <a:gd fmla="val 16667" name="adj"/>
              </a:avLst>
            </a:prstGeom>
            <a:noFill/>
            <a:ln cap="flat" cmpd="sng" w="38100">
              <a:solidFill>
                <a:srgbClr val="92D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sp>
        <p:nvSpPr>
          <p:cNvPr id="149" name="Google Shape;149;p4"/>
          <p:cNvSpPr txBox="1"/>
          <p:nvPr/>
        </p:nvSpPr>
        <p:spPr>
          <a:xfrm>
            <a:off x="876300" y="1515515"/>
            <a:ext cx="2044700" cy="120032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400">
                <a:solidFill>
                  <a:srgbClr val="92D050"/>
                </a:solidFill>
                <a:latin typeface="Calibri"/>
                <a:ea typeface="Calibri"/>
                <a:cs typeface="Calibri"/>
                <a:sym typeface="Calibri"/>
              </a:rPr>
              <a:t>Énergies renouvelables</a:t>
            </a:r>
            <a:endParaRPr/>
          </a:p>
          <a:p>
            <a:pPr indent="0" lvl="0" marL="0" marR="0" rtl="0" algn="ctr">
              <a:spcBef>
                <a:spcPts val="0"/>
              </a:spcBef>
              <a:spcAft>
                <a:spcPts val="0"/>
              </a:spcAft>
              <a:buNone/>
            </a:pPr>
            <a:r>
              <a:rPr b="1" lang="en-US" sz="2400">
                <a:solidFill>
                  <a:srgbClr val="92D050"/>
                </a:solidFill>
                <a:latin typeface="Calibri"/>
                <a:ea typeface="Calibri"/>
                <a:cs typeface="Calibri"/>
                <a:sym typeface="Calibri"/>
              </a:rPr>
              <a:t>30 %</a:t>
            </a:r>
            <a:endParaRPr/>
          </a:p>
        </p:txBody>
      </p:sp>
      <p:sp>
        <p:nvSpPr>
          <p:cNvPr id="150" name="Google Shape;150;p4"/>
          <p:cNvSpPr/>
          <p:nvPr/>
        </p:nvSpPr>
        <p:spPr>
          <a:xfrm>
            <a:off x="2803519" y="1506071"/>
            <a:ext cx="333624" cy="1075764"/>
          </a:xfrm>
          <a:prstGeom prst="leftBrace">
            <a:avLst>
              <a:gd fmla="val 8333" name="adj1"/>
              <a:gd fmla="val 50000" name="adj2"/>
            </a:avLst>
          </a:prstGeom>
          <a:noFill/>
          <a:ln cap="flat" cmpd="sng" w="38100">
            <a:solidFill>
              <a:srgbClr val="92D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151" name="Google Shape;151;p4"/>
          <p:cNvSpPr txBox="1"/>
          <p:nvPr/>
        </p:nvSpPr>
        <p:spPr>
          <a:xfrm>
            <a:off x="3378200" y="1149423"/>
            <a:ext cx="4572000" cy="227948"/>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1400">
                <a:solidFill>
                  <a:srgbClr val="17365D"/>
                </a:solidFill>
                <a:latin typeface="Arial"/>
                <a:ea typeface="Arial"/>
                <a:cs typeface="Arial"/>
                <a:sym typeface="Arial"/>
              </a:rPr>
              <a:t>Production Electrique par source de l’UE, (2016)%</a:t>
            </a:r>
            <a:endParaRPr b="1" sz="1400">
              <a:solidFill>
                <a:srgbClr val="17365D"/>
              </a:solidFill>
              <a:latin typeface="Arial"/>
              <a:ea typeface="Arial"/>
              <a:cs typeface="Arial"/>
              <a:sym typeface="Arial"/>
            </a:endParaRPr>
          </a:p>
        </p:txBody>
      </p:sp>
      <p:sp>
        <p:nvSpPr>
          <p:cNvPr id="152" name="Google Shape;152;p4"/>
          <p:cNvSpPr txBox="1"/>
          <p:nvPr/>
        </p:nvSpPr>
        <p:spPr>
          <a:xfrm>
            <a:off x="3862159" y="5693125"/>
            <a:ext cx="878570" cy="104837"/>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600">
                <a:solidFill>
                  <a:srgbClr val="7F7F7F"/>
                </a:solidFill>
                <a:latin typeface="Arial"/>
                <a:ea typeface="Arial"/>
                <a:cs typeface="Arial"/>
                <a:sym typeface="Arial"/>
              </a:rPr>
              <a:t>Combustibles Fossiles</a:t>
            </a:r>
            <a:endParaRPr sz="600">
              <a:solidFill>
                <a:srgbClr val="7F7F7F"/>
              </a:solidFill>
              <a:latin typeface="Arial"/>
              <a:ea typeface="Arial"/>
              <a:cs typeface="Arial"/>
              <a:sym typeface="Arial"/>
            </a:endParaRPr>
          </a:p>
        </p:txBody>
      </p:sp>
      <p:sp>
        <p:nvSpPr>
          <p:cNvPr id="153" name="Google Shape;153;p4"/>
          <p:cNvSpPr txBox="1"/>
          <p:nvPr/>
        </p:nvSpPr>
        <p:spPr>
          <a:xfrm>
            <a:off x="4716193" y="5692135"/>
            <a:ext cx="386733" cy="104837"/>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600">
                <a:solidFill>
                  <a:srgbClr val="7F7F7F"/>
                </a:solidFill>
                <a:latin typeface="Arial"/>
                <a:ea typeface="Arial"/>
                <a:cs typeface="Arial"/>
                <a:sym typeface="Arial"/>
              </a:rPr>
              <a:t>Nucléaire</a:t>
            </a:r>
            <a:endParaRPr sz="600">
              <a:solidFill>
                <a:srgbClr val="7F7F7F"/>
              </a:solidFill>
              <a:latin typeface="Arial"/>
              <a:ea typeface="Arial"/>
              <a:cs typeface="Arial"/>
              <a:sym typeface="Arial"/>
            </a:endParaRPr>
          </a:p>
        </p:txBody>
      </p:sp>
      <p:sp>
        <p:nvSpPr>
          <p:cNvPr id="154" name="Google Shape;154;p4"/>
          <p:cNvSpPr txBox="1"/>
          <p:nvPr/>
        </p:nvSpPr>
        <p:spPr>
          <a:xfrm>
            <a:off x="5124539" y="5698766"/>
            <a:ext cx="476788" cy="104837"/>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600">
                <a:solidFill>
                  <a:srgbClr val="7F7F7F"/>
                </a:solidFill>
                <a:latin typeface="Arial"/>
                <a:ea typeface="Arial"/>
                <a:cs typeface="Arial"/>
                <a:sym typeface="Arial"/>
              </a:rPr>
              <a:t>Hydraulique</a:t>
            </a:r>
            <a:endParaRPr sz="600">
              <a:solidFill>
                <a:srgbClr val="7F7F7F"/>
              </a:solidFill>
              <a:latin typeface="Arial"/>
              <a:ea typeface="Arial"/>
              <a:cs typeface="Arial"/>
              <a:sym typeface="Arial"/>
            </a:endParaRPr>
          </a:p>
        </p:txBody>
      </p:sp>
      <p:sp>
        <p:nvSpPr>
          <p:cNvPr id="155" name="Google Shape;155;p4"/>
          <p:cNvSpPr txBox="1"/>
          <p:nvPr/>
        </p:nvSpPr>
        <p:spPr>
          <a:xfrm>
            <a:off x="5658995" y="5703781"/>
            <a:ext cx="255577" cy="104837"/>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600">
                <a:solidFill>
                  <a:srgbClr val="7F7F7F"/>
                </a:solidFill>
                <a:latin typeface="Arial"/>
                <a:ea typeface="Arial"/>
                <a:cs typeface="Arial"/>
                <a:sym typeface="Arial"/>
              </a:rPr>
              <a:t>Eolien</a:t>
            </a:r>
            <a:endParaRPr sz="600">
              <a:solidFill>
                <a:srgbClr val="7F7F7F"/>
              </a:solidFill>
              <a:latin typeface="Arial"/>
              <a:ea typeface="Arial"/>
              <a:cs typeface="Arial"/>
              <a:sym typeface="Arial"/>
            </a:endParaRPr>
          </a:p>
        </p:txBody>
      </p:sp>
      <p:sp>
        <p:nvSpPr>
          <p:cNvPr id="156" name="Google Shape;156;p4"/>
          <p:cNvSpPr txBox="1"/>
          <p:nvPr/>
        </p:nvSpPr>
        <p:spPr>
          <a:xfrm>
            <a:off x="6029109" y="5710675"/>
            <a:ext cx="341937" cy="104837"/>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600">
                <a:solidFill>
                  <a:srgbClr val="7F7F7F"/>
                </a:solidFill>
                <a:latin typeface="Arial"/>
                <a:ea typeface="Arial"/>
                <a:cs typeface="Arial"/>
                <a:sym typeface="Arial"/>
              </a:rPr>
              <a:t>Bio-fuel</a:t>
            </a:r>
            <a:endParaRPr sz="600">
              <a:solidFill>
                <a:srgbClr val="7F7F7F"/>
              </a:solidFill>
              <a:latin typeface="Arial"/>
              <a:ea typeface="Arial"/>
              <a:cs typeface="Arial"/>
              <a:sym typeface="Arial"/>
            </a:endParaRPr>
          </a:p>
        </p:txBody>
      </p:sp>
      <p:sp>
        <p:nvSpPr>
          <p:cNvPr id="157" name="Google Shape;157;p4"/>
          <p:cNvSpPr txBox="1"/>
          <p:nvPr/>
        </p:nvSpPr>
        <p:spPr>
          <a:xfrm>
            <a:off x="6440952" y="5699064"/>
            <a:ext cx="341937" cy="104837"/>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600">
                <a:solidFill>
                  <a:srgbClr val="7F7F7F"/>
                </a:solidFill>
                <a:latin typeface="Arial"/>
                <a:ea typeface="Arial"/>
                <a:cs typeface="Arial"/>
                <a:sym typeface="Arial"/>
              </a:rPr>
              <a:t>Solaire</a:t>
            </a:r>
            <a:endParaRPr sz="600">
              <a:solidFill>
                <a:srgbClr val="7F7F7F"/>
              </a:solidFill>
              <a:latin typeface="Arial"/>
              <a:ea typeface="Arial"/>
              <a:cs typeface="Arial"/>
              <a:sym typeface="Arial"/>
            </a:endParaRPr>
          </a:p>
        </p:txBody>
      </p:sp>
      <p:sp>
        <p:nvSpPr>
          <p:cNvPr id="158" name="Google Shape;158;p4"/>
          <p:cNvSpPr txBox="1"/>
          <p:nvPr/>
        </p:nvSpPr>
        <p:spPr>
          <a:xfrm>
            <a:off x="6836103" y="5703418"/>
            <a:ext cx="341937" cy="104837"/>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600">
                <a:solidFill>
                  <a:srgbClr val="7F7F7F"/>
                </a:solidFill>
                <a:latin typeface="Arial"/>
                <a:ea typeface="Arial"/>
                <a:cs typeface="Arial"/>
                <a:sym typeface="Arial"/>
              </a:rPr>
              <a:t>Autre</a:t>
            </a:r>
            <a:endParaRPr sz="600">
              <a:solidFill>
                <a:srgbClr val="7F7F7F"/>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5"/>
          <p:cNvSpPr txBox="1"/>
          <p:nvPr>
            <p:ph idx="12" type="sldNum"/>
          </p:nvPr>
        </p:nvSpPr>
        <p:spPr>
          <a:xfrm>
            <a:off x="7010400" y="6591300"/>
            <a:ext cx="2133600" cy="2667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164" name="Google Shape;164;p5"/>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sz="2000"/>
              <a:t>B.3.4 - PART DES ÉNERGIES RENOUVELABLES SUR SITE DANS LA CONSOMMATION TOTALE D'ÉNERGIE ÉLECTRIQUE POUR LES OPÉRATIONS IMMOBILIERES</a:t>
            </a:r>
            <a:endParaRPr sz="2000"/>
          </a:p>
        </p:txBody>
      </p:sp>
      <p:pic>
        <p:nvPicPr>
          <p:cNvPr id="165" name="Google Shape;165;p5"/>
          <p:cNvPicPr preferRelativeResize="0"/>
          <p:nvPr/>
        </p:nvPicPr>
        <p:blipFill rotWithShape="1">
          <a:blip r:embed="rId3">
            <a:alphaModFix/>
          </a:blip>
          <a:srcRect b="0" l="0" r="0" t="0"/>
          <a:stretch/>
        </p:blipFill>
        <p:spPr>
          <a:xfrm>
            <a:off x="5088745" y="3385136"/>
            <a:ext cx="3782295" cy="2470516"/>
          </a:xfrm>
          <a:prstGeom prst="rect">
            <a:avLst/>
          </a:prstGeom>
          <a:noFill/>
          <a:ln>
            <a:noFill/>
          </a:ln>
        </p:spPr>
      </p:pic>
      <p:sp>
        <p:nvSpPr>
          <p:cNvPr id="166" name="Google Shape;166;p5"/>
          <p:cNvSpPr/>
          <p:nvPr/>
        </p:nvSpPr>
        <p:spPr>
          <a:xfrm>
            <a:off x="272426" y="1624580"/>
            <a:ext cx="7525374" cy="1600438"/>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2200">
                <a:solidFill>
                  <a:schemeClr val="dk1"/>
                </a:solidFill>
                <a:latin typeface="Calibri"/>
                <a:ea typeface="Calibri"/>
                <a:cs typeface="Calibri"/>
                <a:sym typeface="Calibri"/>
              </a:rPr>
              <a:t>Les performances des SER dépendent du type de système, de l'efficacité, de l'emplacement (par exemple, la disponibilité de l'énergie solaire), etc              </a:t>
            </a:r>
            <a:endParaRPr/>
          </a:p>
          <a:p>
            <a:pPr indent="0" lvl="0" marL="0" marR="0" rtl="0" algn="l">
              <a:spcBef>
                <a:spcPts val="1200"/>
              </a:spcBef>
              <a:spcAft>
                <a:spcPts val="0"/>
              </a:spcAft>
              <a:buNone/>
            </a:pPr>
            <a:r>
              <a:rPr lang="en-US" sz="2200">
                <a:solidFill>
                  <a:schemeClr val="dk1"/>
                </a:solidFill>
                <a:latin typeface="Calibri"/>
                <a:ea typeface="Calibri"/>
                <a:cs typeface="Calibri"/>
                <a:sym typeface="Calibri"/>
              </a:rPr>
              <a:t>             Par exemple, la production d'électricité à partir de PV</a:t>
            </a:r>
            <a:endParaRPr/>
          </a:p>
        </p:txBody>
      </p:sp>
      <p:sp>
        <p:nvSpPr>
          <p:cNvPr id="167" name="Google Shape;167;p5"/>
          <p:cNvSpPr txBox="1"/>
          <p:nvPr/>
        </p:nvSpPr>
        <p:spPr>
          <a:xfrm>
            <a:off x="293624" y="3657679"/>
            <a:ext cx="5931702" cy="1862048"/>
          </a:xfrm>
          <a:prstGeom prst="rect">
            <a:avLst/>
          </a:prstGeom>
          <a:noFill/>
          <a:ln>
            <a:noFill/>
          </a:ln>
        </p:spPr>
        <p:txBody>
          <a:bodyPr anchorCtr="0" anchor="t" bIns="45700" lIns="91425" spcFirstLastPara="1" rIns="91425" wrap="square" tIns="45700">
            <a:spAutoFit/>
          </a:bodyPr>
          <a:lstStyle/>
          <a:p>
            <a:pPr indent="0" lvl="0" marL="855663" marR="0" rtl="0" algn="l">
              <a:lnSpc>
                <a:spcPct val="100000"/>
              </a:lnSpc>
              <a:spcBef>
                <a:spcPts val="0"/>
              </a:spcBef>
              <a:spcAft>
                <a:spcPts val="0"/>
              </a:spcAft>
              <a:buClr>
                <a:srgbClr val="000099"/>
              </a:buClr>
              <a:buSzPts val="2000"/>
              <a:buFont typeface="Calibri"/>
              <a:buNone/>
            </a:pPr>
            <a:r>
              <a:rPr b="1" i="1" lang="en-US" sz="2000" u="none" cap="none" strike="noStrike">
                <a:solidFill>
                  <a:srgbClr val="000099"/>
                </a:solidFill>
                <a:latin typeface="Calibri"/>
                <a:ea typeface="Calibri"/>
                <a:cs typeface="Calibri"/>
                <a:sym typeface="Calibri"/>
              </a:rPr>
              <a:t>Production annuelle moyenne </a:t>
            </a:r>
            <a:endParaRPr/>
          </a:p>
          <a:p>
            <a:pPr indent="-263525" lvl="0" marL="263525" marR="0" rtl="0" algn="l">
              <a:lnSpc>
                <a:spcPct val="100000"/>
              </a:lnSpc>
              <a:spcBef>
                <a:spcPts val="1700"/>
              </a:spcBef>
              <a:spcAft>
                <a:spcPts val="0"/>
              </a:spcAft>
              <a:buClr>
                <a:srgbClr val="000099"/>
              </a:buClr>
              <a:buSzPts val="2000"/>
              <a:buFont typeface="Calibri"/>
              <a:buNone/>
            </a:pPr>
            <a:r>
              <a:rPr b="0" i="0" lang="en-US" sz="2000" u="none" cap="none" strike="noStrike">
                <a:solidFill>
                  <a:srgbClr val="000099"/>
                </a:solidFill>
                <a:latin typeface="Calibri"/>
                <a:ea typeface="Calibri"/>
                <a:cs typeface="Calibri"/>
                <a:sym typeface="Calibri"/>
              </a:rPr>
              <a:t>          </a:t>
            </a:r>
            <a:r>
              <a:rPr b="1" i="1" lang="en-US" sz="2000" u="none" cap="none" strike="noStrike">
                <a:solidFill>
                  <a:srgbClr val="000099"/>
                </a:solidFill>
                <a:latin typeface="Calibri"/>
                <a:ea typeface="Calibri"/>
                <a:cs typeface="Calibri"/>
                <a:sym typeface="Calibri"/>
              </a:rPr>
              <a:t>Grèce </a:t>
            </a:r>
            <a:r>
              <a:rPr b="0" i="1" lang="en-US" sz="2000" u="none" cap="none" strike="noStrike">
                <a:solidFill>
                  <a:srgbClr val="000099"/>
                </a:solidFill>
                <a:latin typeface="Calibri"/>
                <a:ea typeface="Calibri"/>
                <a:cs typeface="Calibri"/>
                <a:sym typeface="Calibri"/>
              </a:rPr>
              <a:t>: </a:t>
            </a:r>
            <a:r>
              <a:rPr b="1" i="1" lang="en-US" sz="2000" u="none" cap="none" strike="noStrike">
                <a:solidFill>
                  <a:srgbClr val="000099"/>
                </a:solidFill>
                <a:latin typeface="Calibri"/>
                <a:ea typeface="Calibri"/>
                <a:cs typeface="Calibri"/>
                <a:sym typeface="Calibri"/>
              </a:rPr>
              <a:t>1100 à 1500 kWh/</a:t>
            </a:r>
            <a:r>
              <a:rPr b="1" baseline="-25000" i="1" lang="en-US" sz="2000" u="none" cap="none" strike="noStrike">
                <a:solidFill>
                  <a:srgbClr val="000099"/>
                </a:solidFill>
                <a:latin typeface="Calibri"/>
                <a:ea typeface="Calibri"/>
                <a:cs typeface="Calibri"/>
                <a:sym typeface="Calibri"/>
              </a:rPr>
              <a:t>kWp</a:t>
            </a:r>
            <a:r>
              <a:rPr b="1" i="1" lang="en-US" sz="2000">
                <a:solidFill>
                  <a:srgbClr val="000099"/>
                </a:solidFill>
                <a:latin typeface="Calibri"/>
                <a:ea typeface="Calibri"/>
                <a:cs typeface="Calibri"/>
                <a:sym typeface="Calibri"/>
              </a:rPr>
              <a:t>/</a:t>
            </a:r>
            <a:r>
              <a:rPr b="1" i="1" lang="en-US" sz="2000" u="none" cap="none" strike="noStrike">
                <a:solidFill>
                  <a:srgbClr val="000099"/>
                </a:solidFill>
                <a:latin typeface="Calibri"/>
                <a:ea typeface="Calibri"/>
                <a:cs typeface="Calibri"/>
                <a:sym typeface="Calibri"/>
              </a:rPr>
              <a:t>an</a:t>
            </a:r>
            <a:endParaRPr b="1" i="1" sz="2000" u="none" cap="none" strike="noStrike">
              <a:solidFill>
                <a:srgbClr val="000099"/>
              </a:solidFill>
              <a:latin typeface="Calibri"/>
              <a:ea typeface="Calibri"/>
              <a:cs typeface="Calibri"/>
              <a:sym typeface="Calibri"/>
            </a:endParaRPr>
          </a:p>
          <a:p>
            <a:pPr indent="-285750" lvl="0" marL="285750" marR="0" rtl="0" algn="l">
              <a:lnSpc>
                <a:spcPct val="100000"/>
              </a:lnSpc>
              <a:spcBef>
                <a:spcPts val="400"/>
              </a:spcBef>
              <a:spcAft>
                <a:spcPts val="0"/>
              </a:spcAft>
              <a:buClr>
                <a:srgbClr val="000099"/>
              </a:buClr>
              <a:buSzPts val="1600"/>
              <a:buFont typeface="Courier New"/>
              <a:buChar char="o"/>
            </a:pPr>
            <a:r>
              <a:rPr b="0" i="1" lang="en-US" sz="1600" u="none" cap="none" strike="noStrike">
                <a:solidFill>
                  <a:srgbClr val="000099"/>
                </a:solidFill>
                <a:latin typeface="Calibri"/>
                <a:ea typeface="Calibri"/>
                <a:cs typeface="Calibri"/>
                <a:sym typeface="Calibri"/>
              </a:rPr>
              <a:t>Thessalonique : 1150 à 1250 </a:t>
            </a:r>
            <a:r>
              <a:rPr b="0" baseline="-25000" i="1" lang="en-US" sz="1600" u="none" cap="none" strike="noStrike">
                <a:solidFill>
                  <a:srgbClr val="000099"/>
                </a:solidFill>
                <a:latin typeface="Calibri"/>
                <a:ea typeface="Calibri"/>
                <a:cs typeface="Calibri"/>
                <a:sym typeface="Calibri"/>
              </a:rPr>
              <a:t>kWhe</a:t>
            </a:r>
            <a:r>
              <a:rPr b="0" i="1" lang="en-US" sz="1600" u="none" cap="none" strike="noStrike">
                <a:solidFill>
                  <a:srgbClr val="000099"/>
                </a:solidFill>
                <a:latin typeface="Calibri"/>
                <a:ea typeface="Calibri"/>
                <a:cs typeface="Calibri"/>
                <a:sym typeface="Calibri"/>
              </a:rPr>
              <a:t>/</a:t>
            </a:r>
            <a:r>
              <a:rPr b="0" baseline="-25000" i="1" lang="en-US" sz="1600" u="none" cap="none" strike="noStrike">
                <a:solidFill>
                  <a:srgbClr val="000099"/>
                </a:solidFill>
                <a:latin typeface="Calibri"/>
                <a:ea typeface="Calibri"/>
                <a:cs typeface="Calibri"/>
                <a:sym typeface="Calibri"/>
              </a:rPr>
              <a:t>kWp</a:t>
            </a:r>
            <a:r>
              <a:rPr b="0" i="1" lang="en-US" sz="1600" u="none" cap="none" strike="noStrike">
                <a:solidFill>
                  <a:srgbClr val="000099"/>
                </a:solidFill>
                <a:latin typeface="Calibri"/>
                <a:ea typeface="Calibri"/>
                <a:cs typeface="Calibri"/>
                <a:sym typeface="Calibri"/>
              </a:rPr>
              <a:t>/an</a:t>
            </a:r>
            <a:endParaRPr b="0" i="1" sz="1600" u="none" cap="none" strike="noStrike">
              <a:solidFill>
                <a:srgbClr val="000099"/>
              </a:solidFill>
              <a:latin typeface="Calibri"/>
              <a:ea typeface="Calibri"/>
              <a:cs typeface="Calibri"/>
              <a:sym typeface="Calibri"/>
            </a:endParaRPr>
          </a:p>
          <a:p>
            <a:pPr indent="-285750" lvl="0" marL="285750" marR="0" rtl="0" algn="l">
              <a:spcBef>
                <a:spcPts val="400"/>
              </a:spcBef>
              <a:spcAft>
                <a:spcPts val="0"/>
              </a:spcAft>
              <a:buClr>
                <a:srgbClr val="000099"/>
              </a:buClr>
              <a:buSzPts val="1600"/>
              <a:buFont typeface="Courier New"/>
              <a:buChar char="o"/>
            </a:pPr>
            <a:r>
              <a:rPr b="0" i="1" lang="en-US" sz="1600" u="none" cap="none" strike="noStrike">
                <a:solidFill>
                  <a:srgbClr val="000099"/>
                </a:solidFill>
                <a:latin typeface="Calibri"/>
                <a:ea typeface="Calibri"/>
                <a:cs typeface="Calibri"/>
                <a:sym typeface="Calibri"/>
              </a:rPr>
              <a:t>Athènes : 1300 à 1400 </a:t>
            </a:r>
            <a:r>
              <a:rPr baseline="-25000" i="1" lang="en-US" sz="1600">
                <a:solidFill>
                  <a:srgbClr val="000099"/>
                </a:solidFill>
                <a:latin typeface="Arial"/>
                <a:ea typeface="Arial"/>
                <a:cs typeface="Arial"/>
                <a:sym typeface="Arial"/>
              </a:rPr>
              <a:t>kWhe</a:t>
            </a:r>
            <a:r>
              <a:rPr b="0" i="1" lang="en-US" sz="1600" u="none" cap="none" strike="noStrike">
                <a:solidFill>
                  <a:srgbClr val="000099"/>
                </a:solidFill>
                <a:latin typeface="Calibri"/>
                <a:ea typeface="Calibri"/>
                <a:cs typeface="Calibri"/>
                <a:sym typeface="Calibri"/>
              </a:rPr>
              <a:t>/</a:t>
            </a:r>
            <a:r>
              <a:rPr b="0" baseline="-25000" i="1" lang="en-US" sz="1600" u="none" cap="none" strike="noStrike">
                <a:solidFill>
                  <a:srgbClr val="000099"/>
                </a:solidFill>
                <a:latin typeface="Calibri"/>
                <a:ea typeface="Calibri"/>
                <a:cs typeface="Calibri"/>
                <a:sym typeface="Calibri"/>
              </a:rPr>
              <a:t>kWp</a:t>
            </a:r>
            <a:r>
              <a:rPr b="0" i="1" lang="en-US" sz="1600" u="none" cap="none" strike="noStrike">
                <a:solidFill>
                  <a:srgbClr val="000099"/>
                </a:solidFill>
                <a:latin typeface="Calibri"/>
                <a:ea typeface="Calibri"/>
                <a:cs typeface="Calibri"/>
                <a:sym typeface="Calibri"/>
              </a:rPr>
              <a:t>/an</a:t>
            </a:r>
            <a:endParaRPr b="0" i="1" sz="1600" u="none" cap="none" strike="noStrike">
              <a:solidFill>
                <a:srgbClr val="000099"/>
              </a:solidFill>
              <a:latin typeface="Calibri"/>
              <a:ea typeface="Calibri"/>
              <a:cs typeface="Calibri"/>
              <a:sym typeface="Calibri"/>
            </a:endParaRPr>
          </a:p>
          <a:p>
            <a:pPr indent="-285750" lvl="0" marL="285750" marR="0" rtl="0" algn="l">
              <a:spcBef>
                <a:spcPts val="400"/>
              </a:spcBef>
              <a:spcAft>
                <a:spcPts val="0"/>
              </a:spcAft>
              <a:buClr>
                <a:srgbClr val="000099"/>
              </a:buClr>
              <a:buSzPts val="1600"/>
              <a:buFont typeface="Courier New"/>
              <a:buChar char="o"/>
            </a:pPr>
            <a:r>
              <a:rPr b="0" i="1" lang="en-US" sz="1600" u="none" cap="none" strike="noStrike">
                <a:solidFill>
                  <a:srgbClr val="000099"/>
                </a:solidFill>
                <a:latin typeface="Calibri"/>
                <a:ea typeface="Calibri"/>
                <a:cs typeface="Calibri"/>
                <a:sym typeface="Calibri"/>
              </a:rPr>
              <a:t>Crète : 1350 à 1500 </a:t>
            </a:r>
            <a:r>
              <a:rPr baseline="-25000" i="1" lang="en-US" sz="1600">
                <a:solidFill>
                  <a:srgbClr val="000099"/>
                </a:solidFill>
                <a:latin typeface="Arial"/>
                <a:ea typeface="Arial"/>
                <a:cs typeface="Arial"/>
                <a:sym typeface="Arial"/>
              </a:rPr>
              <a:t>kWhe</a:t>
            </a:r>
            <a:r>
              <a:rPr b="0" i="1" lang="en-US" sz="1600" u="none" cap="none" strike="noStrike">
                <a:solidFill>
                  <a:srgbClr val="000099"/>
                </a:solidFill>
                <a:latin typeface="Calibri"/>
                <a:ea typeface="Calibri"/>
                <a:cs typeface="Calibri"/>
                <a:sym typeface="Calibri"/>
              </a:rPr>
              <a:t>/</a:t>
            </a:r>
            <a:r>
              <a:rPr b="0" baseline="-25000" i="1" lang="en-US" sz="1600" u="none" cap="none" strike="noStrike">
                <a:solidFill>
                  <a:srgbClr val="000099"/>
                </a:solidFill>
                <a:latin typeface="Calibri"/>
                <a:ea typeface="Calibri"/>
                <a:cs typeface="Calibri"/>
                <a:sym typeface="Calibri"/>
              </a:rPr>
              <a:t>kWp</a:t>
            </a:r>
            <a:r>
              <a:rPr b="0" i="1" lang="en-US" sz="1600" u="none" cap="none" strike="noStrike">
                <a:solidFill>
                  <a:srgbClr val="000099"/>
                </a:solidFill>
                <a:latin typeface="Calibri"/>
                <a:ea typeface="Calibri"/>
                <a:cs typeface="Calibri"/>
                <a:sym typeface="Calibri"/>
              </a:rPr>
              <a:t>/an</a:t>
            </a:r>
            <a:endParaRPr b="0" i="1" sz="1600" u="none" cap="none" strike="noStrike">
              <a:solidFill>
                <a:srgbClr val="000099"/>
              </a:solidFill>
              <a:latin typeface="Calibri"/>
              <a:ea typeface="Calibri"/>
              <a:cs typeface="Calibri"/>
              <a:sym typeface="Calibri"/>
            </a:endParaRPr>
          </a:p>
        </p:txBody>
      </p:sp>
      <p:pic>
        <p:nvPicPr>
          <p:cNvPr id="168" name="Google Shape;168;p5"/>
          <p:cNvPicPr preferRelativeResize="0"/>
          <p:nvPr/>
        </p:nvPicPr>
        <p:blipFill rotWithShape="1">
          <a:blip r:embed="rId4">
            <a:alphaModFix/>
          </a:blip>
          <a:srcRect b="0" l="0" r="0" t="0"/>
          <a:stretch/>
        </p:blipFill>
        <p:spPr>
          <a:xfrm>
            <a:off x="268224" y="4211572"/>
            <a:ext cx="621768" cy="419532"/>
          </a:xfrm>
          <a:prstGeom prst="roundRect">
            <a:avLst>
              <a:gd fmla="val 16667" name="adj"/>
            </a:avLst>
          </a:prstGeom>
          <a:noFill/>
          <a:ln>
            <a:noFill/>
          </a:ln>
          <a:effectLst>
            <a:outerShdw blurRad="76200" rotWithShape="0" algn="tl" dir="7800000" dist="38100">
              <a:srgbClr val="000000">
                <a:alpha val="40000"/>
              </a:srgbClr>
            </a:outerShdw>
          </a:effectLst>
        </p:spPr>
      </p:pic>
      <p:pic>
        <p:nvPicPr>
          <p:cNvPr id="169" name="Google Shape;169;p5"/>
          <p:cNvPicPr preferRelativeResize="0"/>
          <p:nvPr/>
        </p:nvPicPr>
        <p:blipFill rotWithShape="1">
          <a:blip r:embed="rId5">
            <a:alphaModFix/>
          </a:blip>
          <a:srcRect b="0" l="0" r="0" t="0"/>
          <a:stretch/>
        </p:blipFill>
        <p:spPr>
          <a:xfrm>
            <a:off x="312292" y="2328620"/>
            <a:ext cx="720909" cy="694332"/>
          </a:xfrm>
          <a:prstGeom prst="roundRect">
            <a:avLst>
              <a:gd fmla="val 16667" name="adj"/>
            </a:avLst>
          </a:prstGeom>
          <a:noFill/>
          <a:ln>
            <a:noFill/>
          </a:ln>
          <a:effectLst>
            <a:outerShdw blurRad="152400" kx="110000" rotWithShape="0" algn="tl" dir="900000" dist="12000" sy="98000" ky="200000">
              <a:srgbClr val="000000">
                <a:alpha val="29803"/>
              </a:srgbClr>
            </a:outerShdw>
          </a:effectLst>
        </p:spPr>
      </p:pic>
      <p:pic>
        <p:nvPicPr>
          <p:cNvPr id="170" name="Google Shape;170;p5"/>
          <p:cNvPicPr preferRelativeResize="0"/>
          <p:nvPr/>
        </p:nvPicPr>
        <p:blipFill rotWithShape="1">
          <a:blip r:embed="rId6">
            <a:alphaModFix/>
          </a:blip>
          <a:srcRect b="0" l="0" r="0" t="0"/>
          <a:stretch/>
        </p:blipFill>
        <p:spPr>
          <a:xfrm>
            <a:off x="390102" y="3532083"/>
            <a:ext cx="643099" cy="65071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6"/>
          <p:cNvSpPr txBox="1"/>
          <p:nvPr>
            <p:ph idx="1" type="body"/>
          </p:nvPr>
        </p:nvSpPr>
        <p:spPr>
          <a:xfrm>
            <a:off x="457200" y="1036320"/>
            <a:ext cx="8229600" cy="607129"/>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INDICATEUR</a:t>
            </a:r>
            <a:r>
              <a:rPr b="1" i="0" lang="en-US" sz="2400" u="none" cap="none" strike="noStrike">
                <a:solidFill>
                  <a:schemeClr val="dk1"/>
                </a:solidFill>
                <a:latin typeface="Calibri"/>
                <a:ea typeface="Calibri"/>
                <a:cs typeface="Calibri"/>
                <a:sym typeface="Calibri"/>
              </a:rPr>
              <a:t> </a:t>
            </a:r>
            <a:endParaRPr b="1" i="0" sz="2400" u="none" cap="none" strike="noStrike">
              <a:solidFill>
                <a:schemeClr val="dk1"/>
              </a:solidFill>
              <a:latin typeface="Calibri"/>
              <a:ea typeface="Calibri"/>
              <a:cs typeface="Calibri"/>
              <a:sym typeface="Calibri"/>
            </a:endParaRPr>
          </a:p>
          <a:p>
            <a:pPr indent="0" lvl="0" marL="0" marR="0" rtl="0" algn="ctr">
              <a:spcBef>
                <a:spcPts val="480"/>
              </a:spcBef>
              <a:spcAft>
                <a:spcPts val="0"/>
              </a:spcAft>
              <a:buClr>
                <a:schemeClr val="dk1"/>
              </a:buClr>
              <a:buSzPts val="2400"/>
              <a:buFont typeface="Arial"/>
              <a:buNone/>
            </a:pPr>
            <a:r>
              <a:t/>
            </a:r>
            <a:endParaRPr b="1" i="1" sz="2400" u="none" cap="none" strike="noStrike">
              <a:solidFill>
                <a:schemeClr val="dk1"/>
              </a:solidFill>
              <a:latin typeface="Calibri"/>
              <a:ea typeface="Calibri"/>
              <a:cs typeface="Calibri"/>
              <a:sym typeface="Calibri"/>
            </a:endParaRPr>
          </a:p>
          <a:p>
            <a:pPr indent="0" lvl="0" marL="0" marR="0" rtl="0" algn="l">
              <a:spcBef>
                <a:spcPts val="200"/>
              </a:spcBef>
              <a:spcAft>
                <a:spcPts val="0"/>
              </a:spcAft>
              <a:buClr>
                <a:schemeClr val="dk1"/>
              </a:buClr>
              <a:buSzPts val="1000"/>
              <a:buFont typeface="Arial"/>
              <a:buNone/>
            </a:pPr>
            <a:r>
              <a:t/>
            </a:r>
            <a:endParaRPr b="0" i="0" sz="1000" u="none" cap="none" strike="noStrike">
              <a:solidFill>
                <a:schemeClr val="dk1"/>
              </a:solidFill>
              <a:latin typeface="Calibri"/>
              <a:ea typeface="Calibri"/>
              <a:cs typeface="Calibri"/>
              <a:sym typeface="Calibri"/>
            </a:endParaRPr>
          </a:p>
        </p:txBody>
      </p:sp>
      <p:sp>
        <p:nvSpPr>
          <p:cNvPr id="176" name="Google Shape;176;p6"/>
          <p:cNvSpPr txBox="1"/>
          <p:nvPr>
            <p:ph idx="12" type="sldNum"/>
          </p:nvPr>
        </p:nvSpPr>
        <p:spPr>
          <a:xfrm>
            <a:off x="7010400" y="6572250"/>
            <a:ext cx="2133600" cy="28575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177" name="Google Shape;177;p6">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78" name="Google Shape;178;p6"/>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sz="2000"/>
              <a:t>B.3.4 - PART DES ÉNERGIES RENOUVELABLES SUR SITE DANS LA CONSOMMATION TOTALE D'ÉNERGIE ÉLECTRIQUE POUR LES OPÉRATIONS IMMOBILIERES</a:t>
            </a:r>
            <a:endParaRPr b="1" sz="2000" u="sng">
              <a:solidFill>
                <a:srgbClr val="1A965E"/>
              </a:solidFill>
            </a:endParaRPr>
          </a:p>
        </p:txBody>
      </p:sp>
      <p:graphicFrame>
        <p:nvGraphicFramePr>
          <p:cNvPr id="179" name="Google Shape;179;p6"/>
          <p:cNvGraphicFramePr/>
          <p:nvPr/>
        </p:nvGraphicFramePr>
        <p:xfrm>
          <a:off x="469900" y="1512956"/>
          <a:ext cx="3000000" cy="3000000"/>
        </p:xfrm>
        <a:graphic>
          <a:graphicData uri="http://schemas.openxmlformats.org/drawingml/2006/table">
            <a:tbl>
              <a:tblPr bandRow="1" firstRow="1">
                <a:noFill/>
                <a:tableStyleId>{AD3E0B01-E981-467B-9AB0-3C9076D978B5}</a:tableStyleId>
              </a:tblPr>
              <a:tblGrid>
                <a:gridCol w="3076125"/>
                <a:gridCol w="2221300"/>
                <a:gridCol w="2932175"/>
              </a:tblGrid>
              <a:tr h="370850">
                <a:tc>
                  <a:txBody>
                    <a:bodyPr/>
                    <a:lstStyle/>
                    <a:p>
                      <a:pPr indent="0" lvl="0" marL="0" marR="0" rtl="0" algn="l">
                        <a:spcBef>
                          <a:spcPts val="0"/>
                        </a:spcBef>
                        <a:spcAft>
                          <a:spcPts val="0"/>
                        </a:spcAft>
                        <a:buNone/>
                      </a:pPr>
                      <a:r>
                        <a:rPr lang="en-US" sz="1800" u="none" cap="none" strike="noStrike"/>
                        <a:t>Indicateur</a:t>
                      </a:r>
                      <a:endParaRPr/>
                    </a:p>
                  </a:txBody>
                  <a:tcPr marT="45725" marB="45725" marR="91450" marL="91450"/>
                </a:tc>
                <a:tc>
                  <a:txBody>
                    <a:bodyPr/>
                    <a:lstStyle/>
                    <a:p>
                      <a:pPr indent="0" lvl="0" marL="0" marR="0" rtl="0" algn="l">
                        <a:spcBef>
                          <a:spcPts val="0"/>
                        </a:spcBef>
                        <a:spcAft>
                          <a:spcPts val="0"/>
                        </a:spcAft>
                        <a:buNone/>
                      </a:pPr>
                      <a:r>
                        <a:rPr lang="en-US" sz="1800"/>
                        <a:t>Unité</a:t>
                      </a:r>
                      <a:endParaRPr/>
                    </a:p>
                  </a:txBody>
                  <a:tcPr marT="45725" marB="45725" marR="91450" marL="91450"/>
                </a:tc>
                <a:tc>
                  <a:txBody>
                    <a:bodyPr/>
                    <a:lstStyle/>
                    <a:p>
                      <a:pPr indent="0" lvl="0" marL="0" marR="0" rtl="0" algn="l">
                        <a:spcBef>
                          <a:spcPts val="0"/>
                        </a:spcBef>
                        <a:spcAft>
                          <a:spcPts val="0"/>
                        </a:spcAft>
                        <a:buNone/>
                      </a:pPr>
                      <a:r>
                        <a:rPr lang="en-US" sz="1800"/>
                        <a:t>Source de données</a:t>
                      </a:r>
                      <a:endParaRPr/>
                    </a:p>
                  </a:txBody>
                  <a:tcPr marT="45725" marB="45725" marR="91450" marL="91450"/>
                </a:tc>
              </a:tr>
              <a:tr h="370850">
                <a:tc>
                  <a:txBody>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Consommation totale d'énergie électrique finale produite à partir de sources renouvelables sur place divisée par la consommation totale d'énergie électrique finale</a:t>
                      </a:r>
                      <a:endParaRPr sz="1800">
                        <a:latin typeface="Calibri"/>
                        <a:ea typeface="Calibri"/>
                        <a:cs typeface="Calibri"/>
                        <a:sym typeface="Calibri"/>
                      </a:endParaRPr>
                    </a:p>
                  </a:txBody>
                  <a:tcPr marT="45725" marB="45725" marR="91450" marL="91450"/>
                </a:tc>
                <a:tc>
                  <a:txBody>
                    <a:bodyPr/>
                    <a:lstStyle/>
                    <a:p>
                      <a:pPr indent="0" lvl="0" marL="0" marR="0" rtl="0" algn="ctr">
                        <a:spcBef>
                          <a:spcPts val="0"/>
                        </a:spcBef>
                        <a:spcAft>
                          <a:spcPts val="0"/>
                        </a:spcAft>
                        <a:buNone/>
                      </a:pPr>
                      <a:r>
                        <a:rPr lang="en-US" sz="1800">
                          <a:solidFill>
                            <a:schemeClr val="dk1"/>
                          </a:solidFill>
                          <a:latin typeface="Calibri"/>
                          <a:ea typeface="Calibri"/>
                          <a:cs typeface="Calibri"/>
                          <a:sym typeface="Calibri"/>
                        </a:rPr>
                        <a:t>%</a:t>
                      </a:r>
                      <a:endParaRPr sz="1800">
                        <a:solidFill>
                          <a:schemeClr val="dk1"/>
                        </a:solidFill>
                        <a:latin typeface="Calibri"/>
                        <a:ea typeface="Calibri"/>
                        <a:cs typeface="Calibri"/>
                        <a:sym typeface="Calibri"/>
                      </a:endParaRPr>
                    </a:p>
                  </a:txBody>
                  <a:tcPr marT="45725" marB="45725" marR="91450" marL="91450" anchor="ctr"/>
                </a:tc>
                <a:tc>
                  <a:txBody>
                    <a:bodyPr/>
                    <a:lstStyle/>
                    <a:p>
                      <a:pPr indent="0" lvl="0" marL="0" marR="0" rtl="0" algn="l">
                        <a:spcBef>
                          <a:spcPts val="0"/>
                        </a:spcBef>
                        <a:spcAft>
                          <a:spcPts val="0"/>
                        </a:spcAft>
                        <a:buNone/>
                      </a:pPr>
                      <a:r>
                        <a:rPr lang="en-US" sz="1800">
                          <a:latin typeface="Calibri"/>
                          <a:ea typeface="Calibri"/>
                          <a:cs typeface="Calibri"/>
                          <a:sym typeface="Calibri"/>
                        </a:rPr>
                        <a:t>Données estimées ou mesurées</a:t>
                      </a:r>
                      <a:endParaRPr sz="1800">
                        <a:latin typeface="Calibri"/>
                        <a:ea typeface="Calibri"/>
                        <a:cs typeface="Calibri"/>
                        <a:sym typeface="Calibri"/>
                      </a:endParaRPr>
                    </a:p>
                  </a:txBody>
                  <a:tcPr marT="45725" marB="45725" marR="91450" marL="91450" anchor="ctr"/>
                </a:tc>
              </a:tr>
            </a:tbl>
          </a:graphicData>
        </a:graphic>
      </p:graphicFrame>
      <p:sp>
        <p:nvSpPr>
          <p:cNvPr id="180" name="Google Shape;180;p6"/>
          <p:cNvSpPr/>
          <p:nvPr/>
        </p:nvSpPr>
        <p:spPr>
          <a:xfrm>
            <a:off x="549054" y="3655214"/>
            <a:ext cx="8061545" cy="193899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Pour l'évaluation de la performance réelle de la zone urbaine, </a:t>
            </a:r>
            <a:r>
              <a:rPr lang="en-US" sz="1800" u="sng">
                <a:solidFill>
                  <a:schemeClr val="dk1"/>
                </a:solidFill>
                <a:latin typeface="Calibri"/>
                <a:ea typeface="Calibri"/>
                <a:cs typeface="Calibri"/>
                <a:sym typeface="Calibri"/>
              </a:rPr>
              <a:t>il est préférable d'utiliser des données mesurées</a:t>
            </a:r>
            <a:r>
              <a:rPr lang="en-US" sz="1800">
                <a:solidFill>
                  <a:schemeClr val="dk1"/>
                </a:solidFill>
                <a:latin typeface="Calibri"/>
                <a:ea typeface="Calibri"/>
                <a:cs typeface="Calibri"/>
                <a:sym typeface="Calibri"/>
              </a:rPr>
              <a:t>.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Si les données mesurées ne sont pas disponibles, des données estimées doivent être utilisées.</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Les données estimées sont utilisées pour évaluer les scénarios de modernisation dans les processus de planification et de prise de décision</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t/>
            </a:r>
            <a:endParaRPr b="1" sz="800">
              <a:solidFill>
                <a:schemeClr val="dk1"/>
              </a:solidFill>
              <a:latin typeface="Calibri"/>
              <a:ea typeface="Calibri"/>
              <a:cs typeface="Calibri"/>
              <a:sym typeface="Calibri"/>
            </a:endParaRPr>
          </a:p>
          <a:p>
            <a:pPr indent="0" lvl="0" marL="0" marR="0" rtl="0" algn="l">
              <a:spcBef>
                <a:spcPts val="0"/>
              </a:spcBef>
              <a:spcAft>
                <a:spcPts val="0"/>
              </a:spcAft>
              <a:buNone/>
            </a:pPr>
            <a:r>
              <a:rPr b="1" lang="en-US" sz="1800">
                <a:solidFill>
                  <a:schemeClr val="dk1"/>
                </a:solidFill>
                <a:latin typeface="Calibri"/>
                <a:ea typeface="Calibri"/>
                <a:cs typeface="Calibri"/>
                <a:sym typeface="Calibri"/>
              </a:rPr>
              <a:t>La source des données doit toujours être clairement indiquée</a:t>
            </a:r>
            <a:r>
              <a:rPr lang="en-US" sz="1800">
                <a:solidFill>
                  <a:schemeClr val="dk1"/>
                </a:solidFill>
                <a:latin typeface="Calibri"/>
                <a:ea typeface="Calibri"/>
                <a:cs typeface="Calibri"/>
                <a:sym typeface="Calibri"/>
              </a:rPr>
              <a:t>.</a:t>
            </a:r>
            <a:endParaRPr/>
          </a:p>
        </p:txBody>
      </p:sp>
      <p:pic>
        <p:nvPicPr>
          <p:cNvPr id="181" name="Google Shape;181;p6"/>
          <p:cNvPicPr preferRelativeResize="0"/>
          <p:nvPr/>
        </p:nvPicPr>
        <p:blipFill rotWithShape="1">
          <a:blip r:embed="rId5">
            <a:alphaModFix/>
          </a:blip>
          <a:srcRect b="0" l="0" r="0" t="0"/>
          <a:stretch/>
        </p:blipFill>
        <p:spPr>
          <a:xfrm>
            <a:off x="234043" y="3793977"/>
            <a:ext cx="378512" cy="368806"/>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7"/>
          <p:cNvSpPr txBox="1"/>
          <p:nvPr>
            <p:ph idx="12" type="sldNum"/>
          </p:nvPr>
        </p:nvSpPr>
        <p:spPr>
          <a:xfrm>
            <a:off x="6987932" y="6585592"/>
            <a:ext cx="2133600" cy="272408"/>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187" name="Google Shape;187;p7">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88" name="Google Shape;188;p7"/>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sz="2000"/>
              <a:t>B.3.4 - PART DES ÉNERGIES RENOUVELABLES SUR SITE DANS LA CONSOMMATION TOTALE D'ÉNERGIE ÉLECTRIQUE POUR LES OPÉRATIONS IMMOBILIERES</a:t>
            </a:r>
            <a:endParaRPr b="1" sz="2000" u="sng">
              <a:solidFill>
                <a:srgbClr val="1A965E"/>
              </a:solidFill>
            </a:endParaRPr>
          </a:p>
        </p:txBody>
      </p:sp>
      <p:sp>
        <p:nvSpPr>
          <p:cNvPr id="189" name="Google Shape;189;p7"/>
          <p:cNvSpPr txBox="1"/>
          <p:nvPr>
            <p:ph idx="1" type="body"/>
          </p:nvPr>
        </p:nvSpPr>
        <p:spPr>
          <a:xfrm>
            <a:off x="448322" y="982912"/>
            <a:ext cx="8229600" cy="4525963"/>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INTENTION</a:t>
            </a:r>
            <a:endParaRPr/>
          </a:p>
          <a:p>
            <a:pPr indent="0" lvl="0" marL="0" marR="0" rtl="0" algn="l">
              <a:spcBef>
                <a:spcPts val="1200"/>
              </a:spcBef>
              <a:spcAft>
                <a:spcPts val="0"/>
              </a:spcAft>
              <a:buClr>
                <a:schemeClr val="dk1"/>
              </a:buClr>
              <a:buSzPts val="2400"/>
              <a:buFont typeface="Arial"/>
              <a:buNone/>
            </a:pPr>
            <a:r>
              <a:rPr b="0" i="0" lang="en-US" sz="2400" u="none" cap="none" strike="noStrike">
                <a:solidFill>
                  <a:schemeClr val="dk1"/>
                </a:solidFill>
                <a:latin typeface="Calibri"/>
                <a:ea typeface="Calibri"/>
                <a:cs typeface="Calibri"/>
                <a:sym typeface="Calibri"/>
              </a:rPr>
              <a:t>Maximiser l'utilisation des sources d'énergie renouvelables.</a:t>
            </a:r>
            <a:endParaRPr/>
          </a:p>
          <a:p>
            <a:pPr indent="0" lvl="0" marL="0" marR="0" rtl="0" algn="l">
              <a:spcBef>
                <a:spcPts val="640"/>
              </a:spcBef>
              <a:spcAft>
                <a:spcPts val="0"/>
              </a:spcAft>
              <a:buClr>
                <a:schemeClr val="dk1"/>
              </a:buClr>
              <a:buSzPts val="3200"/>
              <a:buFont typeface="Arial"/>
              <a:buNone/>
            </a:pPr>
            <a:r>
              <a:t/>
            </a:r>
            <a:endParaRPr b="0" i="0" sz="3200" u="none" cap="none" strike="noStrike">
              <a:solidFill>
                <a:schemeClr val="dk1"/>
              </a:solidFill>
              <a:latin typeface="Calibri"/>
              <a:ea typeface="Calibri"/>
              <a:cs typeface="Calibri"/>
              <a:sym typeface="Calibri"/>
            </a:endParaRPr>
          </a:p>
        </p:txBody>
      </p:sp>
      <p:pic>
        <p:nvPicPr>
          <p:cNvPr descr="Image result for renewable urban area" id="190" name="Google Shape;190;p7"/>
          <p:cNvPicPr preferRelativeResize="0"/>
          <p:nvPr/>
        </p:nvPicPr>
        <p:blipFill rotWithShape="1">
          <a:blip r:embed="rId5">
            <a:alphaModFix/>
          </a:blip>
          <a:srcRect b="0" l="0" r="0" t="0"/>
          <a:stretch/>
        </p:blipFill>
        <p:spPr>
          <a:xfrm>
            <a:off x="448322" y="2682876"/>
            <a:ext cx="2095378" cy="1396919"/>
          </a:xfrm>
          <a:prstGeom prst="rect">
            <a:avLst/>
          </a:prstGeom>
          <a:noFill/>
          <a:ln>
            <a:noFill/>
          </a:ln>
        </p:spPr>
      </p:pic>
      <p:pic>
        <p:nvPicPr>
          <p:cNvPr descr="Image result for energetska obnova obnovljivi" id="191" name="Google Shape;191;p7"/>
          <p:cNvPicPr preferRelativeResize="0"/>
          <p:nvPr/>
        </p:nvPicPr>
        <p:blipFill rotWithShape="1">
          <a:blip r:embed="rId6">
            <a:alphaModFix/>
          </a:blip>
          <a:srcRect b="0" l="0" r="0" t="0"/>
          <a:stretch/>
        </p:blipFill>
        <p:spPr>
          <a:xfrm>
            <a:off x="2592467" y="2682876"/>
            <a:ext cx="5939152" cy="2540640"/>
          </a:xfrm>
          <a:prstGeom prst="rect">
            <a:avLst/>
          </a:prstGeom>
          <a:noFill/>
          <a:ln>
            <a:noFill/>
          </a:ln>
        </p:spPr>
      </p:pic>
      <p:pic>
        <p:nvPicPr>
          <p:cNvPr descr="Image result for wind urban turbine" id="192" name="Google Shape;192;p7"/>
          <p:cNvPicPr preferRelativeResize="0"/>
          <p:nvPr/>
        </p:nvPicPr>
        <p:blipFill rotWithShape="1">
          <a:blip r:embed="rId7">
            <a:alphaModFix/>
          </a:blip>
          <a:srcRect b="36029" l="0" r="0" t="0"/>
          <a:stretch/>
        </p:blipFill>
        <p:spPr>
          <a:xfrm>
            <a:off x="448322" y="4121549"/>
            <a:ext cx="2088000" cy="1101967"/>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p8"/>
          <p:cNvSpPr txBox="1"/>
          <p:nvPr>
            <p:ph idx="12" type="sldNum"/>
          </p:nvPr>
        </p:nvSpPr>
        <p:spPr>
          <a:xfrm>
            <a:off x="7010400" y="6581775"/>
            <a:ext cx="2133600" cy="2762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198" name="Google Shape;198;p8">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99" name="Google Shape;199;p8"/>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sz="2000"/>
              <a:t>B.3.4 - PART DES ÉNERGIES RENOUVELABLES SUR SITE DANS LA CONSOMMATION TOTALE D'ÉNERGIE ÉLECTRIQUE POUR LES OPÉRATIONS IMMOBILIERES</a:t>
            </a:r>
            <a:endParaRPr b="1" sz="2000" u="sng">
              <a:solidFill>
                <a:srgbClr val="1A965E"/>
              </a:solidFill>
            </a:endParaRPr>
          </a:p>
        </p:txBody>
      </p:sp>
      <p:sp>
        <p:nvSpPr>
          <p:cNvPr id="200" name="Google Shape;200;p8"/>
          <p:cNvSpPr txBox="1"/>
          <p:nvPr/>
        </p:nvSpPr>
        <p:spPr>
          <a:xfrm>
            <a:off x="8063633" y="6090020"/>
            <a:ext cx="615462"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rgbClr val="888888"/>
                </a:solidFill>
                <a:latin typeface="Calibri"/>
                <a:ea typeface="Calibri"/>
                <a:cs typeface="Calibri"/>
                <a:sym typeface="Calibri"/>
              </a:rPr>
              <a:t>‹#›</a:t>
            </a:fld>
            <a:endParaRPr sz="1200">
              <a:solidFill>
                <a:srgbClr val="888888"/>
              </a:solidFill>
              <a:latin typeface="Calibri"/>
              <a:ea typeface="Calibri"/>
              <a:cs typeface="Calibri"/>
              <a:sym typeface="Calibri"/>
            </a:endParaRPr>
          </a:p>
        </p:txBody>
      </p:sp>
      <p:sp>
        <p:nvSpPr>
          <p:cNvPr id="201" name="Google Shape;201;p8"/>
          <p:cNvSpPr txBox="1"/>
          <p:nvPr>
            <p:ph idx="1" type="body"/>
          </p:nvPr>
        </p:nvSpPr>
        <p:spPr>
          <a:xfrm>
            <a:off x="449495" y="972443"/>
            <a:ext cx="5143437" cy="4525963"/>
          </a:xfrm>
          <a:prstGeom prst="rect">
            <a:avLst/>
          </a:prstGeom>
          <a:noFill/>
          <a:ln>
            <a:noFill/>
          </a:ln>
        </p:spPr>
        <p:txBody>
          <a:bodyPr anchorCtr="0" anchor="t" bIns="45700" lIns="91425" spcFirstLastPara="1" rIns="91425" wrap="square" tIns="45700">
            <a:normAutofit fontScale="92500" lnSpcReduction="20000"/>
          </a:bodyPr>
          <a:lstStyle/>
          <a:p>
            <a:pPr indent="0" lvl="0" marL="0" marR="0" rtl="0" algn="l">
              <a:spcBef>
                <a:spcPts val="0"/>
              </a:spcBef>
              <a:spcAft>
                <a:spcPts val="0"/>
              </a:spcAft>
              <a:buClr>
                <a:schemeClr val="dk1"/>
              </a:buClr>
              <a:buSzPct val="100000"/>
              <a:buFont typeface="Arial"/>
              <a:buNone/>
            </a:pPr>
            <a:r>
              <a:rPr b="1" i="0" lang="en-US" sz="2400" u="sng" cap="none" strike="noStrike">
                <a:solidFill>
                  <a:schemeClr val="dk1"/>
                </a:solidFill>
                <a:latin typeface="Calibri"/>
                <a:ea typeface="Calibri"/>
                <a:cs typeface="Calibri"/>
                <a:sym typeface="Calibri"/>
              </a:rPr>
              <a:t>DESCRIPTION</a:t>
            </a:r>
            <a:endParaRPr b="0" i="0" sz="2400" u="none" cap="none" strike="noStrike">
              <a:solidFill>
                <a:schemeClr val="dk1"/>
              </a:solidFill>
              <a:latin typeface="Calibri"/>
              <a:ea typeface="Calibri"/>
              <a:cs typeface="Calibri"/>
              <a:sym typeface="Calibri"/>
            </a:endParaRPr>
          </a:p>
          <a:p>
            <a:pPr indent="0" lvl="0" marL="0" marR="0" rtl="0" algn="l">
              <a:spcBef>
                <a:spcPts val="148"/>
              </a:spcBef>
              <a:spcAft>
                <a:spcPts val="0"/>
              </a:spcAft>
              <a:buClr>
                <a:schemeClr val="dk1"/>
              </a:buClr>
              <a:buSzPct val="100000"/>
              <a:buFont typeface="Arial"/>
              <a:buNone/>
            </a:pPr>
            <a:r>
              <a:t/>
            </a:r>
            <a:endParaRPr b="0" i="0" sz="800" u="none" cap="none" strike="noStrike">
              <a:solidFill>
                <a:schemeClr val="dk1"/>
              </a:solidFill>
              <a:latin typeface="Calibri"/>
              <a:ea typeface="Calibri"/>
              <a:cs typeface="Calibri"/>
              <a:sym typeface="Calibri"/>
            </a:endParaRPr>
          </a:p>
          <a:p>
            <a:pPr indent="0" lvl="0" marL="0" marR="0" rtl="0" algn="just">
              <a:spcBef>
                <a:spcPts val="444"/>
              </a:spcBef>
              <a:spcAft>
                <a:spcPts val="0"/>
              </a:spcAft>
              <a:buClr>
                <a:schemeClr val="dk1"/>
              </a:buClr>
              <a:buSzPct val="100000"/>
              <a:buFont typeface="Arial"/>
              <a:buNone/>
            </a:pPr>
            <a:r>
              <a:rPr b="0" i="0" lang="en-US" sz="2400" u="none" cap="none" strike="noStrike">
                <a:solidFill>
                  <a:schemeClr val="dk1"/>
                </a:solidFill>
                <a:latin typeface="Calibri"/>
                <a:ea typeface="Calibri"/>
                <a:cs typeface="Calibri"/>
                <a:sym typeface="Calibri"/>
              </a:rPr>
              <a:t>L'indicateur évalue la part de l'énergie électrique renouvelable dans la consommation finale d'énergie électrique et, par conséquent, le degré auquel les combustibles renouvelables ont remplacé les combustibles fossiles et/ou nucléaires et ont donc contribué à la décarbonisation de l'économie de la région méditerranéenne </a:t>
            </a:r>
            <a:endParaRPr/>
          </a:p>
          <a:p>
            <a:pPr indent="0" lvl="0" marL="0" marR="0" rtl="0" algn="just">
              <a:spcBef>
                <a:spcPts val="444"/>
              </a:spcBef>
              <a:spcAft>
                <a:spcPts val="0"/>
              </a:spcAft>
              <a:buClr>
                <a:schemeClr val="dk1"/>
              </a:buClr>
              <a:buSzPct val="100000"/>
              <a:buFont typeface="Arial"/>
              <a:buNone/>
            </a:pPr>
            <a:r>
              <a:t/>
            </a:r>
            <a:endParaRPr b="0" i="0" sz="2400" u="none" cap="none" strike="noStrike">
              <a:solidFill>
                <a:schemeClr val="dk1"/>
              </a:solidFill>
              <a:latin typeface="Calibri"/>
              <a:ea typeface="Calibri"/>
              <a:cs typeface="Calibri"/>
              <a:sym typeface="Calibri"/>
            </a:endParaRPr>
          </a:p>
          <a:p>
            <a:pPr indent="0" lvl="0" marL="0" marR="0" rtl="0" algn="just">
              <a:spcBef>
                <a:spcPts val="444"/>
              </a:spcBef>
              <a:spcAft>
                <a:spcPts val="0"/>
              </a:spcAft>
              <a:buClr>
                <a:schemeClr val="dk1"/>
              </a:buClr>
              <a:buSzPct val="100000"/>
              <a:buFont typeface="Arial"/>
              <a:buNone/>
            </a:pPr>
            <a:r>
              <a:rPr b="0" i="0" lang="en-US" sz="2400" u="none" cap="none" strike="noStrike">
                <a:solidFill>
                  <a:schemeClr val="dk1"/>
                </a:solidFill>
                <a:latin typeface="Calibri"/>
                <a:ea typeface="Calibri"/>
                <a:cs typeface="Calibri"/>
                <a:sym typeface="Calibri"/>
              </a:rPr>
              <a:t>Il montre également les progrès accomplis vers la réalisation de l'objectif d'Europe 2020 et 2030 pour les énergies renouvelables. </a:t>
            </a:r>
            <a:endParaRPr b="0" i="0" sz="2400" u="none" cap="none" strike="noStrike">
              <a:solidFill>
                <a:schemeClr val="dk1"/>
              </a:solidFill>
              <a:latin typeface="Calibri"/>
              <a:ea typeface="Calibri"/>
              <a:cs typeface="Calibri"/>
              <a:sym typeface="Calibri"/>
            </a:endParaRPr>
          </a:p>
        </p:txBody>
      </p:sp>
      <p:pic>
        <p:nvPicPr>
          <p:cNvPr id="202" name="Google Shape;202;p8"/>
          <p:cNvPicPr preferRelativeResize="0"/>
          <p:nvPr/>
        </p:nvPicPr>
        <p:blipFill rotWithShape="1">
          <a:blip r:embed="rId5">
            <a:alphaModFix/>
          </a:blip>
          <a:srcRect b="0" l="0" r="0" t="0"/>
          <a:stretch/>
        </p:blipFill>
        <p:spPr>
          <a:xfrm>
            <a:off x="5864152" y="1607536"/>
            <a:ext cx="2926165" cy="2074243"/>
          </a:xfrm>
          <a:prstGeom prst="roundRect">
            <a:avLst>
              <a:gd fmla="val 16667" name="adj"/>
            </a:avLst>
          </a:prstGeom>
          <a:noFill/>
          <a:ln>
            <a:noFill/>
          </a:ln>
          <a:effectLst>
            <a:outerShdw blurRad="76200" rotWithShape="0" algn="tl" dir="7800000" dist="38100">
              <a:srgbClr val="000000">
                <a:alpha val="40000"/>
              </a:srgbClr>
            </a:outerShdw>
          </a:effectLst>
        </p:spPr>
      </p:pic>
      <p:pic>
        <p:nvPicPr>
          <p:cNvPr id="203" name="Google Shape;203;p8"/>
          <p:cNvPicPr preferRelativeResize="0"/>
          <p:nvPr/>
        </p:nvPicPr>
        <p:blipFill rotWithShape="1">
          <a:blip r:embed="rId6">
            <a:alphaModFix/>
          </a:blip>
          <a:srcRect b="0" l="0" r="0" t="0"/>
          <a:stretch/>
        </p:blipFill>
        <p:spPr>
          <a:xfrm>
            <a:off x="7041818" y="3765308"/>
            <a:ext cx="570833" cy="466904"/>
          </a:xfrm>
          <a:prstGeom prst="rect">
            <a:avLst/>
          </a:prstGeom>
          <a:noFill/>
          <a:ln>
            <a:noFill/>
          </a:ln>
        </p:spPr>
      </p:pic>
      <p:pic>
        <p:nvPicPr>
          <p:cNvPr id="204" name="Google Shape;204;p8"/>
          <p:cNvPicPr preferRelativeResize="0"/>
          <p:nvPr/>
        </p:nvPicPr>
        <p:blipFill rotWithShape="1">
          <a:blip r:embed="rId7">
            <a:alphaModFix/>
          </a:blip>
          <a:srcRect b="0" l="0" r="0" t="0"/>
          <a:stretch/>
        </p:blipFill>
        <p:spPr>
          <a:xfrm>
            <a:off x="5753100" y="4540197"/>
            <a:ext cx="3390900" cy="1329043"/>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p9"/>
          <p:cNvSpPr txBox="1"/>
          <p:nvPr>
            <p:ph idx="12" type="sldNum"/>
          </p:nvPr>
        </p:nvSpPr>
        <p:spPr>
          <a:xfrm>
            <a:off x="7010400" y="6553200"/>
            <a:ext cx="2133600" cy="3048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211" name="Google Shape;211;p9">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pic>
        <p:nvPicPr>
          <p:cNvPr id="212" name="Google Shape;212;p9"/>
          <p:cNvPicPr preferRelativeResize="0"/>
          <p:nvPr/>
        </p:nvPicPr>
        <p:blipFill rotWithShape="1">
          <a:blip r:embed="rId5">
            <a:alphaModFix/>
          </a:blip>
          <a:srcRect b="0" l="0" r="0" t="0"/>
          <a:stretch/>
        </p:blipFill>
        <p:spPr>
          <a:xfrm>
            <a:off x="6880620" y="1769443"/>
            <a:ext cx="1931995" cy="1560950"/>
          </a:xfrm>
          <a:prstGeom prst="roundRect">
            <a:avLst>
              <a:gd fmla="val 16667" name="adj"/>
            </a:avLst>
          </a:prstGeom>
          <a:noFill/>
          <a:ln>
            <a:noFill/>
          </a:ln>
          <a:effectLst>
            <a:outerShdw blurRad="152400" kx="110000" rotWithShape="0" algn="tl" dir="900000" dist="12000" sy="98000" ky="200000">
              <a:srgbClr val="000000">
                <a:alpha val="29803"/>
              </a:srgbClr>
            </a:outerShdw>
          </a:effectLst>
        </p:spPr>
      </p:pic>
      <p:sp>
        <p:nvSpPr>
          <p:cNvPr id="213" name="Google Shape;213;p9"/>
          <p:cNvSpPr txBox="1"/>
          <p:nvPr>
            <p:ph idx="1" type="body"/>
          </p:nvPr>
        </p:nvSpPr>
        <p:spPr>
          <a:xfrm>
            <a:off x="280922" y="769112"/>
            <a:ext cx="6742177" cy="248526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MÉTHODE D'ÉVALUATION</a:t>
            </a:r>
            <a:endParaRPr/>
          </a:p>
          <a:p>
            <a:pPr indent="0" lvl="0" marL="0" marR="0" rtl="0" algn="l">
              <a:spcBef>
                <a:spcPts val="300"/>
              </a:spcBef>
              <a:spcAft>
                <a:spcPts val="0"/>
              </a:spcAft>
              <a:buClr>
                <a:schemeClr val="dk1"/>
              </a:buClr>
              <a:buSzPts val="1500"/>
              <a:buFont typeface="Arial"/>
              <a:buNone/>
            </a:pPr>
            <a:r>
              <a:t/>
            </a:r>
            <a:endParaRPr b="1" i="0" sz="1500" u="sng" cap="none" strike="noStrike">
              <a:solidFill>
                <a:schemeClr val="dk1"/>
              </a:solidFill>
              <a:latin typeface="Calibri"/>
              <a:ea typeface="Calibri"/>
              <a:cs typeface="Calibri"/>
              <a:sym typeface="Calibri"/>
            </a:endParaRPr>
          </a:p>
          <a:p>
            <a:pPr indent="0" lvl="0" marL="0" marR="0" rtl="0" algn="l">
              <a:spcBef>
                <a:spcPts val="480"/>
              </a:spcBef>
              <a:spcAft>
                <a:spcPts val="0"/>
              </a:spcAft>
              <a:buClr>
                <a:schemeClr val="dk1"/>
              </a:buClr>
              <a:buSzPts val="2400"/>
              <a:buFont typeface="Arial"/>
              <a:buNone/>
            </a:pPr>
            <a:r>
              <a:rPr b="0" i="0" lang="en-US" sz="2400" u="none" cap="none" strike="noStrike">
                <a:solidFill>
                  <a:schemeClr val="dk1"/>
                </a:solidFill>
                <a:latin typeface="Calibri"/>
                <a:ea typeface="Calibri"/>
                <a:cs typeface="Calibri"/>
                <a:sym typeface="Calibri"/>
              </a:rPr>
              <a:t>La méthode de calcul est fournie par la série de normes CEN qui soutient la mise en œuvre de la </a:t>
            </a:r>
            <a:r>
              <a:rPr b="1" i="0" lang="en-US" sz="2400" u="none" cap="none" strike="noStrike">
                <a:solidFill>
                  <a:schemeClr val="dk1"/>
                </a:solidFill>
                <a:latin typeface="Calibri"/>
                <a:ea typeface="Calibri"/>
                <a:cs typeface="Calibri"/>
                <a:sym typeface="Calibri"/>
              </a:rPr>
              <a:t>DPEB </a:t>
            </a:r>
            <a:r>
              <a:rPr b="0" i="0" lang="en-US" sz="2400" u="none" cap="none" strike="noStrike">
                <a:solidFill>
                  <a:schemeClr val="dk1"/>
                </a:solidFill>
                <a:latin typeface="Calibri"/>
                <a:ea typeface="Calibri"/>
                <a:cs typeface="Calibri"/>
                <a:sym typeface="Calibri"/>
              </a:rPr>
              <a:t>dans l’UE</a:t>
            </a:r>
            <a:endParaRPr b="0" i="0" sz="2400" u="none" cap="none" strike="noStrike">
              <a:solidFill>
                <a:schemeClr val="dk1"/>
              </a:solidFill>
              <a:latin typeface="Calibri"/>
              <a:ea typeface="Calibri"/>
              <a:cs typeface="Calibri"/>
              <a:sym typeface="Calibri"/>
            </a:endParaRPr>
          </a:p>
          <a:p>
            <a:pPr indent="0" lvl="0" marL="0" marR="0" rtl="0" algn="l">
              <a:spcBef>
                <a:spcPts val="1200"/>
              </a:spcBef>
              <a:spcAft>
                <a:spcPts val="0"/>
              </a:spcAft>
              <a:buClr>
                <a:schemeClr val="dk1"/>
              </a:buClr>
              <a:buSzPts val="2400"/>
              <a:buFont typeface="Arial"/>
              <a:buNone/>
            </a:pPr>
            <a:r>
              <a:rPr b="0" i="0" lang="en-US" sz="2400" u="none" cap="none" strike="noStrike">
                <a:solidFill>
                  <a:schemeClr val="dk1"/>
                </a:solidFill>
                <a:latin typeface="Calibri"/>
                <a:ea typeface="Calibri"/>
                <a:cs typeface="Calibri"/>
                <a:sym typeface="Calibri"/>
              </a:rPr>
              <a:t>La série de normes CEN qui constitue actuellement la base de la plupart des méthodes de calcul nationales comprend la norme </a:t>
            </a:r>
            <a:r>
              <a:rPr b="1" i="0" lang="en-US" sz="2400" u="none" cap="none" strike="noStrike">
                <a:solidFill>
                  <a:schemeClr val="dk1"/>
                </a:solidFill>
                <a:latin typeface="Calibri"/>
                <a:ea typeface="Calibri"/>
                <a:cs typeface="Calibri"/>
                <a:sym typeface="Calibri"/>
              </a:rPr>
              <a:t>EN 15603</a:t>
            </a:r>
            <a:r>
              <a:rPr b="0" i="0" lang="en-US" sz="2400" u="none" cap="none" strike="noStrike">
                <a:solidFill>
                  <a:schemeClr val="dk1"/>
                </a:solidFill>
                <a:latin typeface="Calibri"/>
                <a:ea typeface="Calibri"/>
                <a:cs typeface="Calibri"/>
                <a:sym typeface="Calibri"/>
              </a:rPr>
              <a:t> qui rassemble les résultats de la norme </a:t>
            </a:r>
            <a:r>
              <a:rPr b="1" i="0" lang="en-US" sz="2400" u="none" cap="none" strike="noStrike">
                <a:solidFill>
                  <a:schemeClr val="dk1"/>
                </a:solidFill>
                <a:latin typeface="Calibri"/>
                <a:ea typeface="Calibri"/>
                <a:cs typeface="Calibri"/>
                <a:sym typeface="Calibri"/>
              </a:rPr>
              <a:t>EN ISO 13790</a:t>
            </a:r>
            <a:endParaRPr b="0" i="0" sz="2400" u="none" cap="none" strike="sngStrike">
              <a:solidFill>
                <a:schemeClr val="dk1"/>
              </a:solidFill>
              <a:latin typeface="Calibri"/>
              <a:ea typeface="Calibri"/>
              <a:cs typeface="Calibri"/>
              <a:sym typeface="Calibri"/>
            </a:endParaRPr>
          </a:p>
        </p:txBody>
      </p:sp>
      <p:sp>
        <p:nvSpPr>
          <p:cNvPr id="214" name="Google Shape;214;p9"/>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sz="2000"/>
              <a:t>B.3.4 - PART DES ÉNERGIES RENOUVELABLES SUR SITE DANS LA CONSOMMATION TOTALE D'ÉNERGIE ÉLECTRIQUE POUR LES OPÉRATIONS IMMOBILIERES</a:t>
            </a:r>
            <a:endParaRPr b="1" sz="2000" u="sng">
              <a:solidFill>
                <a:srgbClr val="1A965E"/>
              </a:solidFill>
            </a:endParaRPr>
          </a:p>
        </p:txBody>
      </p:sp>
      <p:pic>
        <p:nvPicPr>
          <p:cNvPr id="215" name="Google Shape;215;p9"/>
          <p:cNvPicPr preferRelativeResize="0"/>
          <p:nvPr/>
        </p:nvPicPr>
        <p:blipFill rotWithShape="1">
          <a:blip r:embed="rId6">
            <a:alphaModFix/>
          </a:blip>
          <a:srcRect b="0" l="0" r="0" t="0"/>
          <a:stretch/>
        </p:blipFill>
        <p:spPr>
          <a:xfrm>
            <a:off x="1916962" y="4250939"/>
            <a:ext cx="5310076" cy="1585097"/>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Larissa">
  <a:themeElements>
    <a:clrScheme name="Larissa">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Larissa">
  <a:themeElements>
    <a:clrScheme name="Larissa">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7" ma:contentTypeDescription="Crée un document." ma:contentTypeScope="" ma:versionID="401b2652c6e92f56d8ee4e284eb80a80">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a34331db33b1c1f3505a1f9eb80b976b"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Balises d’images"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Partagé avec détai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29E4880-44D9-4C32-A3B2-134508E6E51A}"/>
</file>

<file path=customXml/itemProps2.xml><?xml version="1.0" encoding="utf-8"?>
<ds:datastoreItem xmlns:ds="http://schemas.openxmlformats.org/officeDocument/2006/customXml" ds:itemID="{3BFA7501-3A99-4AB9-91B8-26851E7B703E}"/>
</file>

<file path=customXml/itemProps3.xml><?xml version="1.0" encoding="utf-8"?>
<ds:datastoreItem xmlns:ds="http://schemas.openxmlformats.org/officeDocument/2006/customXml" ds:itemID="{16755693-C653-4B45-9B9E-CDF3990933E3}"/>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NOA</dc:creator>
  <dcterms:created xsi:type="dcterms:W3CDTF">2017-01-09T10:20:00Z</dcterms:creat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